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10"/>
  </p:notesMasterIdLst>
  <p:sldIdLst>
    <p:sldId id="273" r:id="rId2"/>
    <p:sldId id="279" r:id="rId3"/>
    <p:sldId id="281" r:id="rId4"/>
    <p:sldId id="288" r:id="rId5"/>
    <p:sldId id="283" r:id="rId6"/>
    <p:sldId id="285" r:id="rId7"/>
    <p:sldId id="287" r:id="rId8"/>
    <p:sldId id="275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irce Light"/>
        <a:ea typeface="Circe Light"/>
        <a:cs typeface="Circe Light"/>
        <a:sym typeface="Circe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irce Light"/>
        <a:ea typeface="Circe Light"/>
        <a:cs typeface="Circe Light"/>
        <a:sym typeface="Circe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irce Light"/>
        <a:ea typeface="Circe Light"/>
        <a:cs typeface="Circe Light"/>
        <a:sym typeface="Circe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irce Light"/>
        <a:ea typeface="Circe Light"/>
        <a:cs typeface="Circe Light"/>
        <a:sym typeface="Circe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irce Light"/>
        <a:ea typeface="Circe Light"/>
        <a:cs typeface="Circe Light"/>
        <a:sym typeface="Circe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irce Light"/>
        <a:ea typeface="Circe Light"/>
        <a:cs typeface="Circe Light"/>
        <a:sym typeface="Circe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irce Light"/>
        <a:ea typeface="Circe Light"/>
        <a:cs typeface="Circe Light"/>
        <a:sym typeface="Circe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irce Light"/>
        <a:ea typeface="Circe Light"/>
        <a:cs typeface="Circe Light"/>
        <a:sym typeface="Circe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irce Light"/>
        <a:ea typeface="Circe Light"/>
        <a:cs typeface="Circe Light"/>
        <a:sym typeface="Circe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irce Light"/>
          <a:ea typeface="Circe Light"/>
          <a:cs typeface="Circ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E7"/>
          </a:solidFill>
        </a:fill>
      </a:tcStyle>
    </a:wholeTbl>
    <a:band2H>
      <a:tcTxStyle/>
      <a:tcStyle>
        <a:tcBdr/>
        <a:fill>
          <a:solidFill>
            <a:srgbClr val="E7EAF3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irce Light"/>
          <a:ea typeface="Circe Light"/>
          <a:cs typeface="Circ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ACA"/>
          </a:solidFill>
        </a:fill>
      </a:tcStyle>
    </a:wholeTbl>
    <a:band2H>
      <a:tcTxStyle/>
      <a:tcStyle>
        <a:tcBdr/>
        <a:fill>
          <a:solidFill>
            <a:srgbClr val="E8ED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irce Light"/>
          <a:ea typeface="Circe Light"/>
          <a:cs typeface="Circ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CCE9"/>
          </a:solidFill>
        </a:fill>
      </a:tcStyle>
    </a:wholeTbl>
    <a:band2H>
      <a:tcTxStyle/>
      <a:tcStyle>
        <a:tcBdr/>
        <a:fill>
          <a:solidFill>
            <a:srgbClr val="F2E7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irce Light"/>
          <a:ea typeface="Circe Light"/>
          <a:cs typeface="Circe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irce Light"/>
          <a:ea typeface="Circe Light"/>
          <a:cs typeface="Circe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irce Light"/>
          <a:ea typeface="Circe Light"/>
          <a:cs typeface="Circe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>
      <p:cViewPr varScale="1">
        <p:scale>
          <a:sx n="56" d="100"/>
          <a:sy n="56" d="100"/>
        </p:scale>
        <p:origin x="5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4" name="Shape 20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000290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Circ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Circ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Circ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Circ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Circ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Circ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Circ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Circ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Circ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ro-RO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ro-RO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F47E-0F58-FD4D-83AF-F47489615B6F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494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F47E-0F58-FD4D-83AF-F47489615B6F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5449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419477"/>
            <a:ext cx="210312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700" y="9178927"/>
            <a:ext cx="210312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F47E-0F58-FD4D-83AF-F47489615B6F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9022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F47E-0F58-FD4D-83AF-F47489615B6F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8887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730251"/>
            <a:ext cx="21031200" cy="26511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F47E-0F58-FD4D-83AF-F47489615B6F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2406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F47E-0F58-FD4D-83AF-F47489615B6F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069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F47E-0F58-FD4D-83AF-F47489615B6F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12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F47E-0F58-FD4D-83AF-F47489615B6F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8796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F47E-0F58-FD4D-83AF-F47489615B6F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046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F47E-0F58-FD4D-83AF-F47489615B6F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1923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468600" cy="116236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F47E-0F58-FD4D-83AF-F47489615B6F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5283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Click to edit Master text styles</a:t>
            </a:r>
          </a:p>
          <a:p>
            <a:pPr lvl="1"/>
            <a:r>
              <a:rPr lang="ro-RO"/>
              <a:t>Second level</a:t>
            </a:r>
          </a:p>
          <a:p>
            <a:pPr lvl="2"/>
            <a:r>
              <a:rPr lang="ro-RO"/>
              <a:t>Third level</a:t>
            </a:r>
          </a:p>
          <a:p>
            <a:pPr lvl="3"/>
            <a:r>
              <a:rPr lang="ro-RO"/>
              <a:t>Fourth level</a:t>
            </a:r>
          </a:p>
          <a:p>
            <a:pPr lvl="4"/>
            <a:r>
              <a:rPr lang="ro-R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3F47E-0F58-FD4D-83AF-F47489615B6F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1762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>
            <a:extLst>
              <a:ext uri="{FF2B5EF4-FFF2-40B4-BE49-F238E27FC236}">
                <a16:creationId xmlns:a16="http://schemas.microsoft.com/office/drawing/2014/main" xmlns="" id="{5310DB1C-D644-43ED-B3B2-6C7E628B6626}"/>
              </a:ext>
            </a:extLst>
          </p:cNvPr>
          <p:cNvSpPr txBox="1">
            <a:spLocks/>
          </p:cNvSpPr>
          <p:nvPr/>
        </p:nvSpPr>
        <p:spPr>
          <a:xfrm>
            <a:off x="923736" y="3158837"/>
            <a:ext cx="12667573" cy="63176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o-RO" sz="5400" b="1" dirty="0" smtClean="0">
              <a:solidFill>
                <a:srgbClr val="00B0F0"/>
              </a:solidFill>
            </a:endParaRPr>
          </a:p>
          <a:p>
            <a:endParaRPr lang="ro-RO" sz="5400" b="1" dirty="0">
              <a:solidFill>
                <a:srgbClr val="00B0F0"/>
              </a:solidFill>
            </a:endParaRPr>
          </a:p>
          <a:p>
            <a:r>
              <a:rPr lang="ro-RO" sz="5400" b="1" dirty="0" smtClean="0">
                <a:solidFill>
                  <a:srgbClr val="0070C0"/>
                </a:solidFill>
              </a:rPr>
              <a:t>Programul </a:t>
            </a:r>
            <a:r>
              <a:rPr lang="ro-RO" sz="5400" b="1" dirty="0">
                <a:solidFill>
                  <a:srgbClr val="0070C0"/>
                </a:solidFill>
              </a:rPr>
              <a:t>de stat pentru delimitarea bunurilor imobile, inclusiv a terenurilor proprietate publică, pentru anii </a:t>
            </a:r>
            <a:r>
              <a:rPr lang="ro-RO" sz="5400" b="1" dirty="0" smtClean="0">
                <a:solidFill>
                  <a:srgbClr val="0070C0"/>
                </a:solidFill>
              </a:rPr>
              <a:t>2019–2023</a:t>
            </a:r>
            <a:r>
              <a:rPr lang="ro-RO" sz="5400" b="1" dirty="0" smtClean="0">
                <a:solidFill>
                  <a:srgbClr val="00B0F0"/>
                </a:solidFill>
              </a:rPr>
              <a:t>,</a:t>
            </a:r>
            <a:r>
              <a:rPr lang="en-US" sz="5400" b="1" dirty="0">
                <a:solidFill>
                  <a:srgbClr val="0070C0"/>
                </a:solidFill>
              </a:rPr>
              <a:t> cu </a:t>
            </a:r>
            <a:r>
              <a:rPr lang="en-US" sz="5400" b="1" dirty="0" err="1">
                <a:solidFill>
                  <a:srgbClr val="0070C0"/>
                </a:solidFill>
              </a:rPr>
              <a:t>finanţare</a:t>
            </a:r>
            <a:r>
              <a:rPr lang="en-US" sz="5400" b="1" dirty="0">
                <a:solidFill>
                  <a:srgbClr val="0070C0"/>
                </a:solidFill>
              </a:rPr>
              <a:t> din </a:t>
            </a:r>
            <a:r>
              <a:rPr lang="en-US" sz="5400" b="1" dirty="0" err="1">
                <a:solidFill>
                  <a:srgbClr val="0070C0"/>
                </a:solidFill>
              </a:rPr>
              <a:t>bugetul</a:t>
            </a:r>
            <a:r>
              <a:rPr lang="en-US" sz="5400" b="1" dirty="0">
                <a:solidFill>
                  <a:srgbClr val="0070C0"/>
                </a:solidFill>
              </a:rPr>
              <a:t> de stat </a:t>
            </a:r>
            <a:r>
              <a:rPr lang="en-US" sz="5400" b="1" dirty="0" err="1">
                <a:solidFill>
                  <a:srgbClr val="0070C0"/>
                </a:solidFill>
              </a:rPr>
              <a:t>şi</a:t>
            </a:r>
            <a:r>
              <a:rPr lang="en-US" sz="5400" b="1" dirty="0">
                <a:solidFill>
                  <a:srgbClr val="0070C0"/>
                </a:solidFill>
              </a:rPr>
              <a:t> din </a:t>
            </a:r>
            <a:r>
              <a:rPr lang="en-US" sz="5400" b="1" dirty="0" err="1">
                <a:solidFill>
                  <a:srgbClr val="0070C0"/>
                </a:solidFill>
              </a:rPr>
              <a:t>mijloacele</a:t>
            </a:r>
            <a:r>
              <a:rPr lang="en-US" sz="5400" b="1" dirty="0">
                <a:solidFill>
                  <a:srgbClr val="0070C0"/>
                </a:solidFill>
              </a:rPr>
              <a:t> </a:t>
            </a:r>
            <a:r>
              <a:rPr lang="en-US" sz="5400" b="1" dirty="0" err="1">
                <a:solidFill>
                  <a:srgbClr val="0070C0"/>
                </a:solidFill>
              </a:rPr>
              <a:t>financiare</a:t>
            </a:r>
            <a:r>
              <a:rPr lang="en-US" sz="5400" b="1" dirty="0">
                <a:solidFill>
                  <a:srgbClr val="0070C0"/>
                </a:solidFill>
              </a:rPr>
              <a:t> </a:t>
            </a:r>
            <a:r>
              <a:rPr lang="en-US" sz="5400" b="1" dirty="0" err="1">
                <a:solidFill>
                  <a:srgbClr val="0070C0"/>
                </a:solidFill>
              </a:rPr>
              <a:t>alocate</a:t>
            </a:r>
            <a:r>
              <a:rPr lang="en-US" sz="5400" b="1" dirty="0">
                <a:solidFill>
                  <a:srgbClr val="0070C0"/>
                </a:solidFill>
              </a:rPr>
              <a:t> </a:t>
            </a:r>
            <a:r>
              <a:rPr lang="en-US" sz="5400" b="1" dirty="0" err="1">
                <a:solidFill>
                  <a:srgbClr val="0070C0"/>
                </a:solidFill>
              </a:rPr>
              <a:t>pentru</a:t>
            </a:r>
            <a:r>
              <a:rPr lang="en-US" sz="5400" b="1" dirty="0">
                <a:solidFill>
                  <a:srgbClr val="0070C0"/>
                </a:solidFill>
              </a:rPr>
              <a:t> </a:t>
            </a:r>
            <a:r>
              <a:rPr lang="en-US" sz="5400" b="1" dirty="0" err="1">
                <a:solidFill>
                  <a:srgbClr val="0070C0"/>
                </a:solidFill>
              </a:rPr>
              <a:t>proiectul</a:t>
            </a:r>
            <a:r>
              <a:rPr lang="en-US" sz="5400" b="1" dirty="0">
                <a:solidFill>
                  <a:srgbClr val="0070C0"/>
                </a:solidFill>
              </a:rPr>
              <a:t> „</a:t>
            </a:r>
            <a:r>
              <a:rPr lang="en-US" sz="5400" b="1" dirty="0" err="1">
                <a:solidFill>
                  <a:srgbClr val="0070C0"/>
                </a:solidFill>
              </a:rPr>
              <a:t>Înregistrarea</a:t>
            </a:r>
            <a:r>
              <a:rPr lang="en-US" sz="5400" b="1" dirty="0">
                <a:solidFill>
                  <a:srgbClr val="0070C0"/>
                </a:solidFill>
              </a:rPr>
              <a:t> </a:t>
            </a:r>
            <a:r>
              <a:rPr lang="en-US" sz="5400" b="1" dirty="0" err="1">
                <a:solidFill>
                  <a:srgbClr val="0070C0"/>
                </a:solidFill>
              </a:rPr>
              <a:t>şi</a:t>
            </a:r>
            <a:r>
              <a:rPr lang="en-US" sz="5400" b="1" dirty="0">
                <a:solidFill>
                  <a:srgbClr val="0070C0"/>
                </a:solidFill>
              </a:rPr>
              <a:t> </a:t>
            </a:r>
            <a:r>
              <a:rPr lang="en-US" sz="5400" b="1" dirty="0" err="1">
                <a:solidFill>
                  <a:srgbClr val="0070C0"/>
                </a:solidFill>
              </a:rPr>
              <a:t>evaluarea</a:t>
            </a:r>
            <a:r>
              <a:rPr lang="en-US" sz="5400" b="1" dirty="0">
                <a:solidFill>
                  <a:srgbClr val="0070C0"/>
                </a:solidFill>
              </a:rPr>
              <a:t> </a:t>
            </a:r>
            <a:r>
              <a:rPr lang="en-US" sz="5400" b="1" dirty="0" err="1">
                <a:solidFill>
                  <a:srgbClr val="0070C0"/>
                </a:solidFill>
              </a:rPr>
              <a:t>funciară</a:t>
            </a:r>
            <a:r>
              <a:rPr lang="en-US" sz="5400" b="1" dirty="0">
                <a:solidFill>
                  <a:srgbClr val="0070C0"/>
                </a:solidFill>
              </a:rPr>
              <a:t>”</a:t>
            </a:r>
            <a:r>
              <a:rPr lang="ro-RO" sz="5400" b="1" dirty="0">
                <a:solidFill>
                  <a:srgbClr val="0070C0"/>
                </a:solidFill>
              </a:rPr>
              <a:t>,  aprobat prin </a:t>
            </a:r>
            <a:r>
              <a:rPr lang="ro-RO" sz="5400" b="1" dirty="0" smtClean="0">
                <a:solidFill>
                  <a:srgbClr val="0070C0"/>
                </a:solidFill>
              </a:rPr>
              <a:t>H.G. </a:t>
            </a:r>
            <a:r>
              <a:rPr lang="en-US" sz="5400" b="1" dirty="0">
                <a:solidFill>
                  <a:srgbClr val="0070C0"/>
                </a:solidFill>
              </a:rPr>
              <a:t>nr. 80  din  11.02.2019</a:t>
            </a:r>
            <a:r>
              <a:rPr lang="ro-RO" sz="5400" b="1" dirty="0">
                <a:solidFill>
                  <a:srgbClr val="00B0F0"/>
                </a:solidFill>
              </a:rPr>
              <a:t/>
            </a:r>
            <a:br>
              <a:rPr lang="ro-RO" sz="5400" b="1" dirty="0">
                <a:solidFill>
                  <a:srgbClr val="00B0F0"/>
                </a:solidFill>
              </a:rPr>
            </a:br>
            <a:endParaRPr lang="ru-MD" sz="5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xmlns="" id="{24E7C1FA-8831-46FA-B7E9-2DDCBB57754B}"/>
              </a:ext>
            </a:extLst>
          </p:cNvPr>
          <p:cNvSpPr txBox="1">
            <a:spLocks/>
          </p:cNvSpPr>
          <p:nvPr/>
        </p:nvSpPr>
        <p:spPr>
          <a:xfrm>
            <a:off x="965300" y="8779164"/>
            <a:ext cx="13103991" cy="44588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o-MD" sz="4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o-MD" sz="4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o-MD" sz="480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algn="l"/>
            <a:endParaRPr lang="ro-MD" sz="48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ro-MD" sz="480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Agenția Proprietății Publice</a:t>
            </a:r>
            <a:endParaRPr lang="ro-MD" sz="48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ro-MD" sz="480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en-US" sz="48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endParaRPr lang="en-US" sz="48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ro-RO" sz="480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22</a:t>
            </a:r>
            <a:r>
              <a:rPr lang="en-US" sz="480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.01.2019</a:t>
            </a:r>
            <a:endParaRPr lang="ru-MD" sz="48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02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9D2365-7F9B-42C5-982B-DF0B93B35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6408" y="398813"/>
            <a:ext cx="15591183" cy="2651126"/>
          </a:xfrm>
        </p:spPr>
        <p:txBody>
          <a:bodyPr>
            <a:normAutofit/>
          </a:bodyPr>
          <a:lstStyle/>
          <a:p>
            <a:pPr algn="ctr"/>
            <a:r>
              <a:rPr lang="ro-RO" sz="4800" b="1" i="1" u="sng" dirty="0">
                <a:solidFill>
                  <a:srgbClr val="0070C0"/>
                </a:solidFill>
              </a:rPr>
              <a:t>Proiectul </a:t>
            </a:r>
            <a:r>
              <a:rPr lang="en-US" sz="4800" b="1" i="1" u="sng" dirty="0">
                <a:solidFill>
                  <a:srgbClr val="0070C0"/>
                </a:solidFill>
              </a:rPr>
              <a:t>“</a:t>
            </a:r>
            <a:r>
              <a:rPr lang="ro-RO" sz="4800" b="1" i="1" u="sng" dirty="0">
                <a:solidFill>
                  <a:srgbClr val="0070C0"/>
                </a:solidFill>
              </a:rPr>
              <a:t>Înregistrarea și evaluarea funciară </a:t>
            </a:r>
            <a:r>
              <a:rPr lang="ro-RO" sz="4800" b="1" i="1" u="sng" dirty="0" smtClean="0">
                <a:solidFill>
                  <a:srgbClr val="0070C0"/>
                </a:solidFill>
              </a:rPr>
              <a:t>2019-2023”</a:t>
            </a:r>
            <a:endParaRPr lang="ru-MD" sz="4800" dirty="0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575B3A52-C828-4532-A651-F62F9DCEAF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1776" y="3651250"/>
            <a:ext cx="10363200" cy="7560475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4073FCFA-65DB-450F-9E5B-E3A05B2287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4" y="0"/>
            <a:ext cx="2545458" cy="30499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EC5DF30-E18C-4BC3-B9B2-2A20192610F7}"/>
              </a:ext>
            </a:extLst>
          </p:cNvPr>
          <p:cNvSpPr txBox="1"/>
          <p:nvPr/>
        </p:nvSpPr>
        <p:spPr>
          <a:xfrm>
            <a:off x="374073" y="3049939"/>
            <a:ext cx="12787703" cy="1178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sz="3600" b="1" i="1" u="sng" dirty="0">
                <a:solidFill>
                  <a:srgbClr val="0070C0"/>
                </a:solidFill>
                <a:latin typeface="+mn-lt"/>
              </a:rPr>
              <a:t>Proiectul </a:t>
            </a:r>
            <a:r>
              <a:rPr lang="en-US" sz="3600" b="1" i="1" u="sng" dirty="0">
                <a:solidFill>
                  <a:srgbClr val="0070C0"/>
                </a:solidFill>
                <a:latin typeface="+mn-lt"/>
              </a:rPr>
              <a:t>“</a:t>
            </a:r>
            <a:r>
              <a:rPr lang="ro-RO" sz="3600" b="1" i="1" u="sng" dirty="0">
                <a:solidFill>
                  <a:srgbClr val="0070C0"/>
                </a:solidFill>
                <a:latin typeface="+mn-lt"/>
              </a:rPr>
              <a:t>Înregistrarea și evaluarea funciară 2019-2023</a:t>
            </a:r>
            <a:r>
              <a:rPr lang="en-US" sz="3600" b="1" i="1" u="sng" dirty="0">
                <a:solidFill>
                  <a:srgbClr val="0070C0"/>
                </a:solidFill>
                <a:latin typeface="+mn-lt"/>
              </a:rPr>
              <a:t>”, </a:t>
            </a:r>
            <a:r>
              <a:rPr lang="ro-RO" sz="3600" b="1" i="1" dirty="0">
                <a:solidFill>
                  <a:srgbClr val="0070C0"/>
                </a:solidFill>
                <a:latin typeface="+mn-lt"/>
              </a:rPr>
              <a:t>finanțat în baza Acordului de finanțare în sumă de 30,1 milioane de euro semnat de Guvernul Republicii Moldova și Asociația Internațională pentru Dezvoltare parte a Grupului Băncii Mondiale</a:t>
            </a:r>
            <a:r>
              <a:rPr lang="ro-RO" sz="3600" dirty="0">
                <a:latin typeface="+mn-lt"/>
              </a:rPr>
              <a:t>, care a intrat în vigoare la data de 14 ianuarie 2019, are drept </a:t>
            </a:r>
            <a:r>
              <a:rPr lang="en-US" sz="3600" dirty="0" err="1" smtClean="0">
                <a:latin typeface="+mn-lt"/>
              </a:rPr>
              <a:t>obiectiv</a:t>
            </a:r>
            <a:r>
              <a:rPr lang="en-US" sz="3600" dirty="0" smtClean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finalizarea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înregistrării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tuturor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proprietăţilor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imobiliare</a:t>
            </a:r>
            <a:r>
              <a:rPr lang="en-US" sz="3600" dirty="0">
                <a:latin typeface="+mn-lt"/>
              </a:rPr>
              <a:t> din </a:t>
            </a:r>
            <a:r>
              <a:rPr lang="en-US" sz="3600" dirty="0" err="1">
                <a:latin typeface="+mn-lt"/>
              </a:rPr>
              <a:t>Republica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smtClean="0">
                <a:latin typeface="+mn-lt"/>
              </a:rPr>
              <a:t>Moldova</a:t>
            </a:r>
            <a:r>
              <a:rPr lang="ro-RO" sz="3600" dirty="0">
                <a:latin typeface="+mn-lt"/>
              </a:rPr>
              <a:t> </a:t>
            </a:r>
            <a:r>
              <a:rPr lang="ro-RO" sz="3600" dirty="0" smtClean="0">
                <a:latin typeface="+mn-lt"/>
              </a:rPr>
              <a:t>(în prezent </a:t>
            </a:r>
            <a:r>
              <a:rPr lang="en-US" sz="3600" dirty="0" err="1" smtClean="0">
                <a:latin typeface="+mn-lt"/>
              </a:rPr>
              <a:t>peste</a:t>
            </a:r>
            <a:r>
              <a:rPr lang="en-US" sz="3600" dirty="0" smtClean="0">
                <a:latin typeface="+mn-lt"/>
              </a:rPr>
              <a:t> 30</a:t>
            </a:r>
            <a:r>
              <a:rPr lang="ro-RO" sz="3600" dirty="0" smtClean="0">
                <a:latin typeface="+mn-lt"/>
              </a:rPr>
              <a:t>% </a:t>
            </a:r>
            <a:r>
              <a:rPr lang="en-US" sz="3600" dirty="0" smtClean="0">
                <a:latin typeface="+mn-lt"/>
              </a:rPr>
              <a:t>din </a:t>
            </a:r>
            <a:r>
              <a:rPr lang="en-US" sz="3600" dirty="0" err="1">
                <a:latin typeface="+mn-lt"/>
              </a:rPr>
              <a:t>bunurile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imobile</a:t>
            </a:r>
            <a:r>
              <a:rPr lang="en-US" sz="3600" dirty="0">
                <a:latin typeface="+mn-lt"/>
              </a:rPr>
              <a:t> de </a:t>
            </a:r>
            <a:r>
              <a:rPr lang="en-US" sz="3600" dirty="0" err="1">
                <a:latin typeface="+mn-lt"/>
              </a:rPr>
              <a:t>pe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teritoriul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țării</a:t>
            </a:r>
            <a:r>
              <a:rPr lang="en-US" sz="3600" dirty="0">
                <a:latin typeface="+mn-lt"/>
              </a:rPr>
              <a:t> nu </a:t>
            </a:r>
            <a:r>
              <a:rPr lang="en-US" sz="3600" dirty="0" err="1">
                <a:latin typeface="+mn-lt"/>
              </a:rPr>
              <a:t>sunt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înscrise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în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Registrul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bunurilor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 smtClean="0">
                <a:latin typeface="+mn-lt"/>
              </a:rPr>
              <a:t>imobile</a:t>
            </a:r>
            <a:r>
              <a:rPr lang="ro-RO" sz="3600" dirty="0" smtClean="0">
                <a:latin typeface="+mn-lt"/>
              </a:rPr>
              <a:t>)</a:t>
            </a:r>
            <a:r>
              <a:rPr lang="en-US" sz="3600" dirty="0" smtClean="0">
                <a:latin typeface="+mn-lt"/>
              </a:rPr>
              <a:t>.</a:t>
            </a:r>
            <a:endParaRPr lang="ro-MD" sz="3600" dirty="0">
              <a:latin typeface="+mn-lt"/>
              <a:cs typeface="Calibri Light" panose="020F0302020204030204" pitchFamily="34" charset="0"/>
            </a:endParaRPr>
          </a:p>
          <a:p>
            <a:pPr marL="571500" indent="-571500" algn="just" fontAlgn="t">
              <a:buFont typeface="Arial" panose="020B0604020202020204" pitchFamily="34" charset="0"/>
              <a:buChar char="•"/>
            </a:pPr>
            <a:r>
              <a:rPr lang="ro-RO" sz="3600" b="1" i="1" dirty="0">
                <a:latin typeface="+mn-lt"/>
              </a:rPr>
              <a:t>Componentele proiectului</a:t>
            </a:r>
            <a:r>
              <a:rPr lang="en-US" sz="3600" b="1" i="1" dirty="0">
                <a:latin typeface="+mn-lt"/>
              </a:rPr>
              <a:t>:</a:t>
            </a:r>
            <a:endParaRPr lang="ro-RO" sz="3600" b="1" i="1" dirty="0">
              <a:latin typeface="+mn-lt"/>
            </a:endParaRPr>
          </a:p>
          <a:p>
            <a:pPr marL="342900" indent="-342900" algn="just" fontAlgn="t">
              <a:buFontTx/>
              <a:buChar char="-"/>
            </a:pPr>
            <a:r>
              <a:rPr lang="ro-RO" sz="3600" dirty="0">
                <a:latin typeface="+mn-lt"/>
              </a:rPr>
              <a:t>delimitarea și înregistrarea primară a bunurilor imobile; </a:t>
            </a:r>
          </a:p>
          <a:p>
            <a:pPr marL="342900" indent="-342900" algn="just" fontAlgn="t">
              <a:buFontTx/>
              <a:buChar char="-"/>
            </a:pPr>
            <a:r>
              <a:rPr lang="ro-RO" sz="3600" dirty="0">
                <a:latin typeface="+mn-lt"/>
              </a:rPr>
              <a:t>evaluarea bunurilor imobile în scop de impozitare; </a:t>
            </a:r>
          </a:p>
          <a:p>
            <a:pPr marL="342900" indent="-342900" algn="just" fontAlgn="t">
              <a:buFontTx/>
              <a:buChar char="-"/>
            </a:pPr>
            <a:r>
              <a:rPr lang="ro-RO" sz="3600" dirty="0">
                <a:latin typeface="+mn-lt"/>
              </a:rPr>
              <a:t>îmbunătățirea sistemului de administrare funciară;</a:t>
            </a:r>
          </a:p>
          <a:p>
            <a:pPr marL="342900" indent="-342900" algn="just" fontAlgn="t">
              <a:buFontTx/>
              <a:buChar char="-"/>
            </a:pPr>
            <a:r>
              <a:rPr lang="ro-RO" sz="3600" dirty="0">
                <a:latin typeface="+mn-lt"/>
              </a:rPr>
              <a:t>sporirea capacităților instituționale</a:t>
            </a:r>
            <a:r>
              <a:rPr lang="ro-RO" sz="3600" dirty="0" smtClean="0">
                <a:latin typeface="+mn-lt"/>
              </a:rPr>
              <a:t>.</a:t>
            </a:r>
          </a:p>
          <a:p>
            <a:pPr marL="571500" indent="-571500" algn="just" fontAlgn="t">
              <a:buFont typeface="Arial" panose="020B0604020202020204" pitchFamily="34" charset="0"/>
              <a:buChar char="•"/>
            </a:pPr>
            <a:r>
              <a:rPr lang="ro-RO" sz="3600" b="1" dirty="0" smtClean="0">
                <a:latin typeface="+mn-lt"/>
              </a:rPr>
              <a:t>Partenerul </a:t>
            </a:r>
            <a:r>
              <a:rPr lang="ro-RO" sz="3600" b="1" dirty="0">
                <a:latin typeface="+mn-lt"/>
              </a:rPr>
              <a:t>de bază responsabil de implementarea proiectului este Agenția Servicii Publice, </a:t>
            </a:r>
            <a:r>
              <a:rPr lang="ro-RO" sz="3600" b="1" dirty="0" smtClean="0">
                <a:latin typeface="+mn-lt"/>
              </a:rPr>
              <a:t>partener de suport pe dimensiunea delimitării și înregistrării proprietății publice- Agenția Proprietății Publice.</a:t>
            </a:r>
            <a:endParaRPr lang="ro-MD" sz="3600" b="1" dirty="0">
              <a:latin typeface="+mn-lt"/>
              <a:cs typeface="Calibri Light" panose="020F0302020204030204" pitchFamily="34" charset="0"/>
            </a:endParaRPr>
          </a:p>
          <a:p>
            <a:pPr algn="l"/>
            <a:endParaRPr lang="ro-MD" dirty="0"/>
          </a:p>
          <a:p>
            <a:endParaRPr lang="ru-MD" dirty="0"/>
          </a:p>
        </p:txBody>
      </p:sp>
    </p:spTree>
    <p:extLst>
      <p:ext uri="{BB962C8B-B14F-4D97-AF65-F5344CB8AC3E}">
        <p14:creationId xmlns:p14="http://schemas.microsoft.com/office/powerpoint/2010/main" val="267505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9D2365-7F9B-42C5-982B-DF0B93B35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6408" y="243536"/>
            <a:ext cx="16607898" cy="3552086"/>
          </a:xfrm>
        </p:spPr>
        <p:txBody>
          <a:bodyPr>
            <a:noAutofit/>
          </a:bodyPr>
          <a:lstStyle/>
          <a:p>
            <a:pPr algn="ctr" fontAlgn="t"/>
            <a:r>
              <a:rPr lang="ro-RO" sz="4400" b="1" dirty="0" smtClean="0">
                <a:solidFill>
                  <a:srgbClr val="00B0F0"/>
                </a:solidFill>
              </a:rPr>
              <a:t/>
            </a:r>
            <a:br>
              <a:rPr lang="ro-RO" sz="4400" b="1" dirty="0" smtClean="0">
                <a:solidFill>
                  <a:srgbClr val="00B0F0"/>
                </a:solidFill>
              </a:rPr>
            </a:br>
            <a:r>
              <a:rPr lang="en-US" sz="4400" b="1" dirty="0">
                <a:solidFill>
                  <a:srgbClr val="0070C0"/>
                </a:solidFill>
              </a:rPr>
              <a:t>PROGRAMUL </a:t>
            </a:r>
            <a:r>
              <a:rPr lang="en-US" sz="4400" dirty="0">
                <a:solidFill>
                  <a:srgbClr val="0070C0"/>
                </a:solidFill>
              </a:rPr>
              <a:t/>
            </a:r>
            <a:br>
              <a:rPr lang="en-US" sz="4400" dirty="0">
                <a:solidFill>
                  <a:srgbClr val="0070C0"/>
                </a:solidFill>
              </a:rPr>
            </a:br>
            <a:r>
              <a:rPr lang="en-US" sz="4400" b="1" dirty="0">
                <a:solidFill>
                  <a:srgbClr val="0070C0"/>
                </a:solidFill>
              </a:rPr>
              <a:t>de stat </a:t>
            </a:r>
            <a:r>
              <a:rPr lang="en-US" sz="4400" b="1" dirty="0" err="1">
                <a:solidFill>
                  <a:srgbClr val="0070C0"/>
                </a:solidFill>
              </a:rPr>
              <a:t>pentru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delimitarea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bunurilor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imobile</a:t>
            </a:r>
            <a:r>
              <a:rPr lang="en-US" sz="4400" b="1" dirty="0">
                <a:solidFill>
                  <a:srgbClr val="0070C0"/>
                </a:solidFill>
              </a:rPr>
              <a:t>, </a:t>
            </a:r>
            <a:r>
              <a:rPr lang="en-US" sz="4400" b="1" dirty="0" err="1">
                <a:solidFill>
                  <a:srgbClr val="0070C0"/>
                </a:solidFill>
              </a:rPr>
              <a:t>inclusiv</a:t>
            </a:r>
            <a:r>
              <a:rPr lang="en-US" sz="4400" b="1" dirty="0">
                <a:solidFill>
                  <a:srgbClr val="0070C0"/>
                </a:solidFill>
              </a:rPr>
              <a:t> a </a:t>
            </a:r>
            <a:r>
              <a:rPr lang="en-US" sz="4400" b="1" dirty="0" err="1">
                <a:solidFill>
                  <a:srgbClr val="0070C0"/>
                </a:solidFill>
              </a:rPr>
              <a:t>terenurilor</a:t>
            </a:r>
            <a:r>
              <a:rPr lang="ro-RO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proprietate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publică</a:t>
            </a:r>
            <a:r>
              <a:rPr lang="en-US" sz="4400" b="1" dirty="0">
                <a:solidFill>
                  <a:srgbClr val="0070C0"/>
                </a:solidFill>
              </a:rPr>
              <a:t>, </a:t>
            </a:r>
            <a:r>
              <a:rPr lang="en-US" sz="4400" b="1" dirty="0" err="1">
                <a:solidFill>
                  <a:srgbClr val="0070C0"/>
                </a:solidFill>
              </a:rPr>
              <a:t>pentru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anii</a:t>
            </a:r>
            <a:r>
              <a:rPr lang="en-US" sz="4400" b="1" dirty="0">
                <a:solidFill>
                  <a:srgbClr val="0070C0"/>
                </a:solidFill>
              </a:rPr>
              <a:t>  2019–2023</a:t>
            </a:r>
            <a:r>
              <a:rPr lang="en-US" sz="4400" dirty="0">
                <a:solidFill>
                  <a:srgbClr val="0070C0"/>
                </a:solidFill>
              </a:rPr>
              <a:t>,</a:t>
            </a:r>
            <a:r>
              <a:rPr lang="en-US" sz="4400" b="1" dirty="0">
                <a:solidFill>
                  <a:srgbClr val="0070C0"/>
                </a:solidFill>
              </a:rPr>
              <a:t> cu </a:t>
            </a:r>
            <a:r>
              <a:rPr lang="en-US" sz="4400" b="1" dirty="0" err="1">
                <a:solidFill>
                  <a:srgbClr val="0070C0"/>
                </a:solidFill>
              </a:rPr>
              <a:t>finanţare</a:t>
            </a:r>
            <a:r>
              <a:rPr lang="en-US" sz="4400" b="1" dirty="0">
                <a:solidFill>
                  <a:srgbClr val="0070C0"/>
                </a:solidFill>
              </a:rPr>
              <a:t> din </a:t>
            </a:r>
            <a:r>
              <a:rPr lang="en-US" sz="4400" b="1" dirty="0" err="1">
                <a:solidFill>
                  <a:srgbClr val="0070C0"/>
                </a:solidFill>
              </a:rPr>
              <a:t>bugetul</a:t>
            </a:r>
            <a:r>
              <a:rPr lang="en-US" sz="4400" b="1" dirty="0">
                <a:solidFill>
                  <a:srgbClr val="0070C0"/>
                </a:solidFill>
              </a:rPr>
              <a:t> de stat </a:t>
            </a:r>
            <a:r>
              <a:rPr lang="en-US" sz="4400" b="1" dirty="0" err="1">
                <a:solidFill>
                  <a:srgbClr val="0070C0"/>
                </a:solidFill>
              </a:rPr>
              <a:t>şi</a:t>
            </a:r>
            <a:r>
              <a:rPr lang="en-US" sz="4400" b="1" dirty="0">
                <a:solidFill>
                  <a:srgbClr val="0070C0"/>
                </a:solidFill>
              </a:rPr>
              <a:t> din </a:t>
            </a:r>
            <a:r>
              <a:rPr lang="en-US" sz="4400" b="1" dirty="0" err="1">
                <a:solidFill>
                  <a:srgbClr val="0070C0"/>
                </a:solidFill>
              </a:rPr>
              <a:t>mijloacele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financiare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alocate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pentru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proiectul</a:t>
            </a:r>
            <a:r>
              <a:rPr lang="en-US" sz="4400" b="1" dirty="0">
                <a:solidFill>
                  <a:srgbClr val="0070C0"/>
                </a:solidFill>
              </a:rPr>
              <a:t> „</a:t>
            </a:r>
            <a:r>
              <a:rPr lang="en-US" sz="4400" b="1" dirty="0" err="1">
                <a:solidFill>
                  <a:srgbClr val="0070C0"/>
                </a:solidFill>
              </a:rPr>
              <a:t>Înregistrarea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şi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evaluarea</a:t>
            </a:r>
            <a:r>
              <a:rPr lang="en-US" sz="4400" b="1" dirty="0">
                <a:solidFill>
                  <a:srgbClr val="0070C0"/>
                </a:solidFill>
              </a:rPr>
              <a:t> </a:t>
            </a:r>
            <a:r>
              <a:rPr lang="en-US" sz="4400" b="1" dirty="0" err="1">
                <a:solidFill>
                  <a:srgbClr val="0070C0"/>
                </a:solidFill>
              </a:rPr>
              <a:t>funciară</a:t>
            </a:r>
            <a:r>
              <a:rPr lang="en-US" sz="4400" b="1" dirty="0">
                <a:solidFill>
                  <a:srgbClr val="0070C0"/>
                </a:solidFill>
              </a:rPr>
              <a:t>”</a:t>
            </a:r>
            <a:r>
              <a:rPr lang="ro-RO" sz="4400" b="1" dirty="0" smtClean="0">
                <a:solidFill>
                  <a:srgbClr val="0070C0"/>
                </a:solidFill>
              </a:rPr>
              <a:t>,  aprobat </a:t>
            </a:r>
            <a:r>
              <a:rPr lang="ro-RO" sz="4400" b="1" dirty="0">
                <a:solidFill>
                  <a:srgbClr val="0070C0"/>
                </a:solidFill>
              </a:rPr>
              <a:t>prin HG </a:t>
            </a:r>
            <a:r>
              <a:rPr lang="en-US" sz="4400" b="1" dirty="0">
                <a:solidFill>
                  <a:srgbClr val="0070C0"/>
                </a:solidFill>
              </a:rPr>
              <a:t>nr. 80  din  11.02.2019</a:t>
            </a:r>
            <a:endParaRPr lang="ru-MD" sz="4400" dirty="0">
              <a:solidFill>
                <a:srgbClr val="0070C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4073FCFA-65DB-450F-9E5B-E3A05B2287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4" y="0"/>
            <a:ext cx="2545458" cy="30499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EC5DF30-E18C-4BC3-B9B2-2A20192610F7}"/>
              </a:ext>
            </a:extLst>
          </p:cNvPr>
          <p:cNvSpPr txBox="1"/>
          <p:nvPr/>
        </p:nvSpPr>
        <p:spPr>
          <a:xfrm>
            <a:off x="1350819" y="4169054"/>
            <a:ext cx="20352734" cy="932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 fontAlgn="t">
              <a:buFont typeface="Arial" panose="020B0604020202020204" pitchFamily="34" charset="0"/>
              <a:buChar char="•"/>
            </a:pPr>
            <a:r>
              <a:rPr lang="ro-RO" sz="4000" b="1" i="1" dirty="0" smtClean="0"/>
              <a:t>Urmare </a:t>
            </a:r>
            <a:r>
              <a:rPr lang="ro-RO" sz="4000" b="1" i="1" dirty="0" smtClean="0"/>
              <a:t>realizării în termen a acțiunilor prevăzute în Programul de stat</a:t>
            </a:r>
            <a:r>
              <a:rPr lang="ro-RO" sz="4000" dirty="0" smtClean="0"/>
              <a:t>, entitățile de stat,  </a:t>
            </a:r>
            <a:r>
              <a:rPr lang="ro-RO" sz="4000" dirty="0"/>
              <a:t>APL de nivelul I și II</a:t>
            </a:r>
            <a:r>
              <a:rPr lang="ro-RO" sz="4000" dirty="0" smtClean="0"/>
              <a:t> vor beneficia de:</a:t>
            </a:r>
          </a:p>
          <a:p>
            <a:pPr algn="just" fontAlgn="t"/>
            <a:r>
              <a:rPr lang="ro-RO" sz="4000" dirty="0" smtClean="0"/>
              <a:t>- </a:t>
            </a:r>
            <a:r>
              <a:rPr lang="ro-RO" sz="4000" b="1" dirty="0" smtClean="0">
                <a:solidFill>
                  <a:srgbClr val="0070C0"/>
                </a:solidFill>
              </a:rPr>
              <a:t>înregistrarea gratuită,</a:t>
            </a:r>
            <a:r>
              <a:rPr lang="ro-RO" sz="4000" dirty="0" smtClean="0"/>
              <a:t> </a:t>
            </a:r>
            <a:r>
              <a:rPr lang="ro-RO" sz="4000" dirty="0"/>
              <a:t>în </a:t>
            </a:r>
            <a:r>
              <a:rPr lang="ro-RO" sz="4000" dirty="0" err="1"/>
              <a:t>proporţie</a:t>
            </a:r>
            <a:r>
              <a:rPr lang="ro-RO" sz="4000" dirty="0"/>
              <a:t> de 95</a:t>
            </a:r>
            <a:r>
              <a:rPr lang="ro-RO" sz="4000" dirty="0" smtClean="0"/>
              <a:t>%,</a:t>
            </a:r>
            <a:r>
              <a:rPr lang="ro-RO" sz="4000" b="1" dirty="0"/>
              <a:t> până la finele anului 2023, a bunurilor imobile, inclusiv terenurilor proprietate publică a statului </a:t>
            </a:r>
            <a:r>
              <a:rPr lang="ro-RO" sz="4000" b="1" dirty="0" err="1"/>
              <a:t>şi</a:t>
            </a:r>
            <a:r>
              <a:rPr lang="ro-RO" sz="4000" b="1" dirty="0"/>
              <a:t> a </a:t>
            </a:r>
            <a:r>
              <a:rPr lang="ro-RO" sz="4000" b="1" dirty="0" err="1"/>
              <a:t>unităţilor</a:t>
            </a:r>
            <a:r>
              <a:rPr lang="ro-RO" sz="4000" b="1" dirty="0"/>
              <a:t> administrativ-teritoriale</a:t>
            </a:r>
            <a:r>
              <a:rPr lang="ro-RO" sz="4000" b="1" dirty="0" smtClean="0"/>
              <a:t>.</a:t>
            </a:r>
            <a:r>
              <a:rPr lang="ro-RO" sz="4000" dirty="0" smtClean="0"/>
              <a:t> </a:t>
            </a:r>
            <a:endParaRPr lang="ro-RO" sz="4000" dirty="0"/>
          </a:p>
          <a:p>
            <a:pPr marL="571500" indent="-571500" algn="just" fontAlgn="t">
              <a:buFontTx/>
              <a:buChar char="-"/>
            </a:pPr>
            <a:r>
              <a:rPr lang="ro-RO" sz="4000" b="1" dirty="0">
                <a:solidFill>
                  <a:srgbClr val="0070C0"/>
                </a:solidFill>
              </a:rPr>
              <a:t>erorile cadastrale admise anterior la înregistrarea masivă a proprietății publice </a:t>
            </a:r>
            <a:r>
              <a:rPr lang="ro-RO" sz="4000" b="1" dirty="0" smtClean="0">
                <a:solidFill>
                  <a:srgbClr val="0070C0"/>
                </a:solidFill>
              </a:rPr>
              <a:t>vor fi corectate; </a:t>
            </a:r>
            <a:endParaRPr lang="ro-RO" sz="4000" b="1" dirty="0">
              <a:solidFill>
                <a:srgbClr val="0070C0"/>
              </a:solidFill>
            </a:endParaRPr>
          </a:p>
          <a:p>
            <a:pPr marL="571500" indent="-571500" algn="just" fontAlgn="t">
              <a:buFontTx/>
              <a:buChar char="-"/>
            </a:pPr>
            <a:r>
              <a:rPr lang="ro-RO" sz="4000" b="1" dirty="0" smtClean="0">
                <a:solidFill>
                  <a:srgbClr val="0070C0"/>
                </a:solidFill>
              </a:rPr>
              <a:t>ulterior prin prisma Proiectului va fi asigurată evaluarea funciară în </a:t>
            </a:r>
            <a:r>
              <a:rPr lang="ro-RO" sz="4000" b="1" dirty="0">
                <a:solidFill>
                  <a:srgbClr val="0070C0"/>
                </a:solidFill>
              </a:rPr>
              <a:t>scop de impozitare</a:t>
            </a:r>
            <a:r>
              <a:rPr lang="ro-RO" sz="4000" b="1" dirty="0" smtClean="0">
                <a:solidFill>
                  <a:srgbClr val="0070C0"/>
                </a:solidFill>
              </a:rPr>
              <a:t>.</a:t>
            </a:r>
          </a:p>
          <a:p>
            <a:pPr marL="571500" indent="-571500" algn="just" fontAlgn="t">
              <a:buFont typeface="Arial" panose="020B0604020202020204" pitchFamily="34" charset="0"/>
              <a:buChar char="•"/>
            </a:pPr>
            <a:r>
              <a:rPr lang="en-US" sz="4000" dirty="0" err="1" smtClean="0">
                <a:solidFill>
                  <a:schemeClr val="tx1"/>
                </a:solidFill>
              </a:rPr>
              <a:t>Astfel</a:t>
            </a:r>
            <a:r>
              <a:rPr lang="en-US" sz="4000" dirty="0">
                <a:solidFill>
                  <a:schemeClr val="tx1"/>
                </a:solidFill>
              </a:rPr>
              <a:t>, </a:t>
            </a:r>
            <a:r>
              <a:rPr lang="en-US" sz="4000" dirty="0" err="1">
                <a:solidFill>
                  <a:schemeClr val="tx1"/>
                </a:solidFill>
              </a:rPr>
              <a:t>vor</a:t>
            </a:r>
            <a:r>
              <a:rPr lang="en-US" sz="4000" dirty="0">
                <a:solidFill>
                  <a:schemeClr val="tx1"/>
                </a:solidFill>
              </a:rPr>
              <a:t> fi </a:t>
            </a:r>
            <a:r>
              <a:rPr lang="en-US" sz="4000" dirty="0" err="1">
                <a:solidFill>
                  <a:schemeClr val="tx1"/>
                </a:solidFill>
              </a:rPr>
              <a:t>măsurate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şi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înregistrate</a:t>
            </a:r>
            <a:r>
              <a:rPr lang="en-US" sz="4000" dirty="0">
                <a:solidFill>
                  <a:srgbClr val="00B050"/>
                </a:solidFill>
              </a:rPr>
              <a:t> </a:t>
            </a:r>
            <a:r>
              <a:rPr lang="en-US" sz="4000" dirty="0" err="1">
                <a:solidFill>
                  <a:srgbClr val="0070C0"/>
                </a:solidFill>
              </a:rPr>
              <a:t>peste</a:t>
            </a:r>
            <a:r>
              <a:rPr lang="en-US" sz="4000" dirty="0">
                <a:solidFill>
                  <a:srgbClr val="0070C0"/>
                </a:solidFill>
              </a:rPr>
              <a:t> un </a:t>
            </a:r>
            <a:r>
              <a:rPr lang="en-US" sz="4000" dirty="0" err="1">
                <a:solidFill>
                  <a:srgbClr val="0070C0"/>
                </a:solidFill>
              </a:rPr>
              <a:t>milion</a:t>
            </a:r>
            <a:r>
              <a:rPr lang="en-US" sz="4000" dirty="0">
                <a:solidFill>
                  <a:srgbClr val="0070C0"/>
                </a:solidFill>
              </a:rPr>
              <a:t> de </a:t>
            </a:r>
            <a:r>
              <a:rPr lang="en-US" sz="4000" dirty="0" err="1">
                <a:solidFill>
                  <a:srgbClr val="0070C0"/>
                </a:solidFill>
              </a:rPr>
              <a:t>bunuri</a:t>
            </a:r>
            <a:r>
              <a:rPr lang="en-US" sz="4000" dirty="0">
                <a:solidFill>
                  <a:srgbClr val="0070C0"/>
                </a:solidFill>
              </a:rPr>
              <a:t> </a:t>
            </a:r>
            <a:r>
              <a:rPr lang="en-US" sz="4000" dirty="0" err="1">
                <a:solidFill>
                  <a:srgbClr val="0070C0"/>
                </a:solidFill>
              </a:rPr>
              <a:t>imobile</a:t>
            </a:r>
            <a:r>
              <a:rPr lang="en-US" sz="4000" dirty="0">
                <a:solidFill>
                  <a:srgbClr val="0070C0"/>
                </a:solidFill>
              </a:rPr>
              <a:t>, </a:t>
            </a:r>
            <a:r>
              <a:rPr lang="en-US" sz="4000" dirty="0" err="1">
                <a:solidFill>
                  <a:srgbClr val="0070C0"/>
                </a:solidFill>
              </a:rPr>
              <a:t>dintre</a:t>
            </a:r>
            <a:r>
              <a:rPr lang="en-US" sz="4000" dirty="0">
                <a:solidFill>
                  <a:srgbClr val="0070C0"/>
                </a:solidFill>
              </a:rPr>
              <a:t> care </a:t>
            </a:r>
            <a:r>
              <a:rPr lang="en-US" sz="4000" dirty="0" err="1">
                <a:solidFill>
                  <a:srgbClr val="0070C0"/>
                </a:solidFill>
              </a:rPr>
              <a:t>cca</a:t>
            </a:r>
            <a:r>
              <a:rPr lang="en-US" sz="4000" dirty="0">
                <a:solidFill>
                  <a:srgbClr val="0070C0"/>
                </a:solidFill>
              </a:rPr>
              <a:t> 350 de mii </a:t>
            </a:r>
            <a:r>
              <a:rPr lang="en-US" sz="4000" dirty="0" err="1" smtClean="0">
                <a:solidFill>
                  <a:srgbClr val="0070C0"/>
                </a:solidFill>
              </a:rPr>
              <a:t>sunt</a:t>
            </a:r>
            <a:r>
              <a:rPr lang="en-US" sz="4000" dirty="0" smtClean="0">
                <a:solidFill>
                  <a:srgbClr val="0070C0"/>
                </a:solidFill>
              </a:rPr>
              <a:t> </a:t>
            </a:r>
            <a:r>
              <a:rPr lang="en-US" sz="4000" dirty="0" err="1">
                <a:solidFill>
                  <a:srgbClr val="0070C0"/>
                </a:solidFill>
              </a:rPr>
              <a:t>terenuri</a:t>
            </a:r>
            <a:r>
              <a:rPr lang="en-US" sz="4000" dirty="0">
                <a:solidFill>
                  <a:srgbClr val="0070C0"/>
                </a:solidFill>
              </a:rPr>
              <a:t> </a:t>
            </a:r>
            <a:r>
              <a:rPr lang="en-US" sz="4000" dirty="0" err="1">
                <a:solidFill>
                  <a:srgbClr val="0070C0"/>
                </a:solidFill>
              </a:rPr>
              <a:t>şi</a:t>
            </a:r>
            <a:r>
              <a:rPr lang="en-US" sz="4000" dirty="0">
                <a:solidFill>
                  <a:srgbClr val="0070C0"/>
                </a:solidFill>
              </a:rPr>
              <a:t> </a:t>
            </a:r>
            <a:r>
              <a:rPr lang="en-US" sz="4000" dirty="0" err="1">
                <a:solidFill>
                  <a:srgbClr val="0070C0"/>
                </a:solidFill>
              </a:rPr>
              <a:t>clădiri</a:t>
            </a:r>
            <a:r>
              <a:rPr lang="en-US" sz="4000" dirty="0">
                <a:solidFill>
                  <a:srgbClr val="0070C0"/>
                </a:solidFill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</a:rPr>
              <a:t>aflate</a:t>
            </a:r>
            <a:r>
              <a:rPr lang="en-US" sz="4000" dirty="0" smtClean="0">
                <a:solidFill>
                  <a:srgbClr val="0070C0"/>
                </a:solidFill>
              </a:rPr>
              <a:t> </a:t>
            </a:r>
            <a:r>
              <a:rPr lang="en-US" sz="4000" dirty="0" err="1">
                <a:solidFill>
                  <a:srgbClr val="0070C0"/>
                </a:solidFill>
              </a:rPr>
              <a:t>în</a:t>
            </a:r>
            <a:r>
              <a:rPr lang="en-US" sz="4000" dirty="0">
                <a:solidFill>
                  <a:srgbClr val="0070C0"/>
                </a:solidFill>
              </a:rPr>
              <a:t> </a:t>
            </a:r>
            <a:r>
              <a:rPr lang="en-US" sz="4000" dirty="0" err="1">
                <a:solidFill>
                  <a:srgbClr val="0070C0"/>
                </a:solidFill>
              </a:rPr>
              <a:t>proprietatea</a:t>
            </a:r>
            <a:r>
              <a:rPr lang="en-US" sz="4000" dirty="0">
                <a:solidFill>
                  <a:srgbClr val="0070C0"/>
                </a:solidFill>
              </a:rPr>
              <a:t> </a:t>
            </a:r>
            <a:r>
              <a:rPr lang="en-US" sz="4000" dirty="0" err="1">
                <a:solidFill>
                  <a:srgbClr val="0070C0"/>
                </a:solidFill>
              </a:rPr>
              <a:t>publică</a:t>
            </a:r>
            <a:r>
              <a:rPr lang="en-US" sz="4000" dirty="0">
                <a:solidFill>
                  <a:srgbClr val="0070C0"/>
                </a:solidFill>
              </a:rPr>
              <a:t> a </a:t>
            </a:r>
            <a:r>
              <a:rPr lang="en-US" sz="4000" dirty="0" err="1">
                <a:solidFill>
                  <a:srgbClr val="0070C0"/>
                </a:solidFill>
              </a:rPr>
              <a:t>statului</a:t>
            </a:r>
            <a:r>
              <a:rPr lang="en-US" sz="4000" dirty="0">
                <a:solidFill>
                  <a:srgbClr val="0070C0"/>
                </a:solidFill>
              </a:rPr>
              <a:t> </a:t>
            </a:r>
            <a:r>
              <a:rPr lang="en-US" sz="4000" dirty="0" err="1">
                <a:solidFill>
                  <a:srgbClr val="0070C0"/>
                </a:solidFill>
              </a:rPr>
              <a:t>şi</a:t>
            </a:r>
            <a:r>
              <a:rPr lang="en-US" sz="4000" dirty="0">
                <a:solidFill>
                  <a:srgbClr val="0070C0"/>
                </a:solidFill>
              </a:rPr>
              <a:t> a </a:t>
            </a:r>
            <a:r>
              <a:rPr lang="en-US" sz="4000" dirty="0" err="1">
                <a:solidFill>
                  <a:srgbClr val="0070C0"/>
                </a:solidFill>
              </a:rPr>
              <a:t>autorităților</a:t>
            </a:r>
            <a:r>
              <a:rPr lang="en-US" sz="4000" dirty="0">
                <a:solidFill>
                  <a:srgbClr val="0070C0"/>
                </a:solidFill>
              </a:rPr>
              <a:t> </a:t>
            </a:r>
            <a:r>
              <a:rPr lang="en-US" sz="4000" dirty="0" err="1">
                <a:solidFill>
                  <a:srgbClr val="0070C0"/>
                </a:solidFill>
              </a:rPr>
              <a:t>publice</a:t>
            </a:r>
            <a:r>
              <a:rPr lang="en-US" sz="4000" dirty="0">
                <a:solidFill>
                  <a:srgbClr val="0070C0"/>
                </a:solidFill>
              </a:rPr>
              <a:t> locale, care nu au </a:t>
            </a:r>
            <a:r>
              <a:rPr lang="en-US" sz="4000" dirty="0" err="1">
                <a:solidFill>
                  <a:srgbClr val="0070C0"/>
                </a:solidFill>
              </a:rPr>
              <a:t>fost</a:t>
            </a:r>
            <a:r>
              <a:rPr lang="en-US" sz="4000" dirty="0">
                <a:solidFill>
                  <a:srgbClr val="0070C0"/>
                </a:solidFill>
              </a:rPr>
              <a:t> </a:t>
            </a:r>
            <a:r>
              <a:rPr lang="en-US" sz="4000" dirty="0" err="1">
                <a:solidFill>
                  <a:srgbClr val="0070C0"/>
                </a:solidFill>
              </a:rPr>
              <a:t>incluse</a:t>
            </a:r>
            <a:r>
              <a:rPr lang="en-US" sz="4000" dirty="0">
                <a:solidFill>
                  <a:srgbClr val="0070C0"/>
                </a:solidFill>
              </a:rPr>
              <a:t> </a:t>
            </a:r>
            <a:r>
              <a:rPr lang="en-US" sz="4000" dirty="0" err="1">
                <a:solidFill>
                  <a:srgbClr val="0070C0"/>
                </a:solidFill>
              </a:rPr>
              <a:t>în</a:t>
            </a:r>
            <a:r>
              <a:rPr lang="en-US" sz="4000" dirty="0">
                <a:solidFill>
                  <a:srgbClr val="0070C0"/>
                </a:solidFill>
              </a:rPr>
              <a:t> </a:t>
            </a:r>
            <a:r>
              <a:rPr lang="en-US" sz="4000" dirty="0" err="1">
                <a:solidFill>
                  <a:srgbClr val="0070C0"/>
                </a:solidFill>
              </a:rPr>
              <a:t>sistemul</a:t>
            </a:r>
            <a:r>
              <a:rPr lang="en-US" sz="4000" dirty="0">
                <a:solidFill>
                  <a:srgbClr val="0070C0"/>
                </a:solidFill>
              </a:rPr>
              <a:t> </a:t>
            </a:r>
            <a:r>
              <a:rPr lang="en-US" sz="4000" dirty="0" err="1">
                <a:solidFill>
                  <a:srgbClr val="0070C0"/>
                </a:solidFill>
              </a:rPr>
              <a:t>național</a:t>
            </a:r>
            <a:r>
              <a:rPr lang="en-US" sz="4000" dirty="0">
                <a:solidFill>
                  <a:srgbClr val="0070C0"/>
                </a:solidFill>
              </a:rPr>
              <a:t> de </a:t>
            </a:r>
            <a:r>
              <a:rPr lang="en-US" sz="4000" dirty="0" err="1" smtClean="0">
                <a:solidFill>
                  <a:srgbClr val="0070C0"/>
                </a:solidFill>
              </a:rPr>
              <a:t>cadastru</a:t>
            </a:r>
            <a:r>
              <a:rPr lang="ro-RO" sz="4000" dirty="0" smtClean="0">
                <a:solidFill>
                  <a:srgbClr val="00B050"/>
                </a:solidFill>
              </a:rPr>
              <a:t>.</a:t>
            </a:r>
            <a:endParaRPr lang="ru-RU" sz="4000" b="1" dirty="0">
              <a:solidFill>
                <a:srgbClr val="00B050"/>
              </a:solidFill>
            </a:endParaRPr>
          </a:p>
          <a:p>
            <a:r>
              <a:rPr lang="ro-MD" sz="6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Agenția Proprietății Publice</a:t>
            </a:r>
          </a:p>
          <a:p>
            <a:r>
              <a:rPr lang="ro-MD" sz="6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Agenția Proprietății </a:t>
            </a:r>
            <a:r>
              <a:rPr lang="ro-MD" sz="6000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Publice</a:t>
            </a:r>
            <a:endParaRPr lang="ru-MD" dirty="0"/>
          </a:p>
        </p:txBody>
      </p:sp>
      <p:pic>
        <p:nvPicPr>
          <p:cNvPr id="6" name="Рисунок 7">
            <a:extLst>
              <a:ext uri="{FF2B5EF4-FFF2-40B4-BE49-F238E27FC236}">
                <a16:creationId xmlns:a16="http://schemas.microsoft.com/office/drawing/2014/main" xmlns="" id="{4804FAE0-6FDA-49F8-A60D-B423FA7088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2687" y="890402"/>
            <a:ext cx="1828799" cy="1247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66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9D2365-7F9B-42C5-982B-DF0B93B35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6408" y="398813"/>
            <a:ext cx="15591183" cy="2651126"/>
          </a:xfrm>
        </p:spPr>
        <p:txBody>
          <a:bodyPr>
            <a:noAutofit/>
          </a:bodyPr>
          <a:lstStyle/>
          <a:p>
            <a:pPr algn="ctr"/>
            <a:r>
              <a:rPr lang="ro-RO" sz="4400" b="1" dirty="0" smtClean="0">
                <a:solidFill>
                  <a:srgbClr val="00B0F0"/>
                </a:solidFill>
              </a:rPr>
              <a:t/>
            </a:r>
            <a:br>
              <a:rPr lang="ro-RO" sz="4400" b="1" dirty="0" smtClean="0">
                <a:solidFill>
                  <a:srgbClr val="00B0F0"/>
                </a:solidFill>
              </a:rPr>
            </a:br>
            <a:r>
              <a:rPr lang="ro-RO" sz="4400" b="1" dirty="0" smtClean="0">
                <a:solidFill>
                  <a:srgbClr val="00B0F0"/>
                </a:solidFill>
              </a:rPr>
              <a:t>Acțiuni </a:t>
            </a:r>
            <a:r>
              <a:rPr lang="ro-RO" sz="4400" b="1" dirty="0">
                <a:solidFill>
                  <a:srgbClr val="00B0F0"/>
                </a:solidFill>
              </a:rPr>
              <a:t>întreprinse pe dimensiunea delimitării în corespundere cu </a:t>
            </a:r>
            <a:br>
              <a:rPr lang="ro-RO" sz="4400" b="1" dirty="0">
                <a:solidFill>
                  <a:srgbClr val="00B0F0"/>
                </a:solidFill>
              </a:rPr>
            </a:br>
            <a:r>
              <a:rPr lang="ro-RO" sz="4400" b="1" dirty="0">
                <a:solidFill>
                  <a:srgbClr val="00B0F0"/>
                </a:solidFill>
              </a:rPr>
              <a:t> HG nr. 80/2019 privind aprobarea Programului de stat pentru delimitarea bunurilor imobile, inclusiv a terenurilor proprietate publică, pentru anii 2019–2023</a:t>
            </a:r>
            <a:br>
              <a:rPr lang="ro-RO" sz="4400" b="1" dirty="0">
                <a:solidFill>
                  <a:srgbClr val="00B0F0"/>
                </a:solidFill>
              </a:rPr>
            </a:br>
            <a:endParaRPr lang="ru-MD" sz="44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4073FCFA-65DB-450F-9E5B-E3A05B2287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4" y="0"/>
            <a:ext cx="2545458" cy="30499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EC5DF30-E18C-4BC3-B9B2-2A20192610F7}"/>
              </a:ext>
            </a:extLst>
          </p:cNvPr>
          <p:cNvSpPr txBox="1"/>
          <p:nvPr/>
        </p:nvSpPr>
        <p:spPr>
          <a:xfrm>
            <a:off x="1350819" y="4169055"/>
            <a:ext cx="20096018" cy="10187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sz="4000" b="1" u="sng" dirty="0" smtClean="0"/>
              <a:t>În anul 2019: </a:t>
            </a:r>
            <a:endParaRPr lang="ro-RO" sz="4000" u="sng" dirty="0"/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o-RO" sz="4000" dirty="0" smtClean="0"/>
              <a:t>Începând </a:t>
            </a:r>
            <a:r>
              <a:rPr lang="ro-RO" sz="4000" dirty="0"/>
              <a:t>cu luna martie 2019,  a fost asigurat realizarea de către autorităţile publice, instituţiile publice, societăţile pe acţiuni cu cota statului şi întreprinderile de stat,  inventarierea bunurilor amplasate pe teritoriul raionului </a:t>
            </a:r>
            <a:r>
              <a:rPr lang="ro-RO" sz="4000" b="1" u="sng" dirty="0">
                <a:solidFill>
                  <a:srgbClr val="0070C0"/>
                </a:solidFill>
              </a:rPr>
              <a:t>Ocniţa (proiect pilot</a:t>
            </a:r>
            <a:r>
              <a:rPr lang="ro-RO" sz="4000" dirty="0"/>
              <a:t>)</a:t>
            </a:r>
            <a:r>
              <a:rPr lang="ro-RO" sz="4000" b="1" dirty="0"/>
              <a:t>, </a:t>
            </a:r>
            <a:r>
              <a:rPr lang="ro-RO" sz="4000" dirty="0"/>
              <a:t>fiind per total atestate și </a:t>
            </a:r>
            <a:r>
              <a:rPr lang="ro-RO" sz="4000" dirty="0" smtClean="0"/>
              <a:t>identificate: </a:t>
            </a:r>
            <a:r>
              <a:rPr lang="ro-RO" sz="4000" b="1" u="sng" dirty="0">
                <a:solidFill>
                  <a:srgbClr val="00B050"/>
                </a:solidFill>
              </a:rPr>
              <a:t>1145 bunuri proprietate de stat; 12063 bunuri proprietate UAT nivelul I și 236 bunuri proprietate UAT nivelul </a:t>
            </a:r>
            <a:r>
              <a:rPr lang="ro-RO" sz="4000" b="1" u="sng" dirty="0" smtClean="0">
                <a:solidFill>
                  <a:srgbClr val="00B050"/>
                </a:solidFill>
              </a:rPr>
              <a:t>II.</a:t>
            </a:r>
          </a:p>
          <a:p>
            <a:pPr algn="just"/>
            <a:endParaRPr lang="ro-RO" sz="4000" b="1" u="sng" dirty="0" smtClean="0"/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o-RO" sz="4000" b="1" dirty="0" smtClean="0"/>
              <a:t>La </a:t>
            </a:r>
            <a:r>
              <a:rPr lang="ro-RO" sz="4000" b="1" dirty="0"/>
              <a:t>24.07.2019</a:t>
            </a:r>
            <a:r>
              <a:rPr lang="ro-RO" sz="4000" dirty="0"/>
              <a:t> </a:t>
            </a:r>
            <a:r>
              <a:rPr lang="ro-RO" sz="4000" dirty="0" smtClean="0"/>
              <a:t>a </a:t>
            </a:r>
            <a:r>
              <a:rPr lang="ro-RO" sz="4000" dirty="0"/>
              <a:t>fost inițiată inventarierea bunurilor imobile </a:t>
            </a:r>
            <a:r>
              <a:rPr lang="ro-RO" sz="4000" dirty="0" smtClean="0"/>
              <a:t>din limita teritoriilor următoarelor</a:t>
            </a:r>
            <a:r>
              <a:rPr lang="ro-RO" sz="4000" b="1" dirty="0" smtClean="0"/>
              <a:t> </a:t>
            </a:r>
            <a:r>
              <a:rPr lang="ro-RO" sz="4000" dirty="0" smtClean="0"/>
              <a:t>raioane: </a:t>
            </a:r>
            <a:r>
              <a:rPr lang="ro-RO" sz="4000" i="1" u="sng" dirty="0"/>
              <a:t>Briceni, Donduşeni, Soroca, Floreşti, Drochia, Rîşcani, Glodeni, Făleşti, Sîngerei, Rezina şi mun. </a:t>
            </a:r>
            <a:r>
              <a:rPr lang="ro-RO" sz="4000" i="1" u="sng" dirty="0" err="1"/>
              <a:t>Bălţi</a:t>
            </a:r>
            <a:r>
              <a:rPr lang="ro-RO" sz="4000" dirty="0"/>
              <a:t>, inclusiv inițiată desemnarea reprezentanților administrației publice prin </a:t>
            </a:r>
            <a:r>
              <a:rPr lang="ro-RO" sz="4000" dirty="0" err="1"/>
              <a:t>dispoziţie</a:t>
            </a:r>
            <a:r>
              <a:rPr lang="ro-RO" sz="4000" dirty="0"/>
              <a:t> pentru participare în comisia de delimitare conform Programului de stat nominalizat. </a:t>
            </a:r>
          </a:p>
          <a:p>
            <a:pPr algn="just"/>
            <a:r>
              <a:rPr lang="ro-RO" sz="4000" dirty="0" smtClean="0">
                <a:solidFill>
                  <a:srgbClr val="C00000"/>
                </a:solidFill>
              </a:rPr>
              <a:t> </a:t>
            </a:r>
          </a:p>
          <a:p>
            <a:pPr algn="just"/>
            <a:r>
              <a:rPr lang="ro-RO" sz="4000" dirty="0">
                <a:solidFill>
                  <a:srgbClr val="C00000"/>
                </a:solidFill>
              </a:rPr>
              <a:t> </a:t>
            </a:r>
            <a:r>
              <a:rPr lang="ro-RO" sz="4000" dirty="0" smtClean="0">
                <a:solidFill>
                  <a:srgbClr val="C00000"/>
                </a:solidFill>
              </a:rPr>
              <a:t>   Din </a:t>
            </a:r>
            <a:r>
              <a:rPr lang="ro-RO" sz="4000" dirty="0">
                <a:solidFill>
                  <a:srgbClr val="C00000"/>
                </a:solidFill>
              </a:rPr>
              <a:t>păcate termenul de realizare 30 zile calendaristice din momentul inițierii din partea unităților respective nu a fost respectat</a:t>
            </a:r>
            <a:r>
              <a:rPr lang="ro-RO" sz="4000" dirty="0"/>
              <a:t>.</a:t>
            </a:r>
            <a:endParaRPr lang="ru-RU" sz="4000" dirty="0"/>
          </a:p>
          <a:p>
            <a:endParaRPr lang="ru-MD" dirty="0"/>
          </a:p>
        </p:txBody>
      </p:sp>
      <p:pic>
        <p:nvPicPr>
          <p:cNvPr id="6" name="Рисунок 7">
            <a:extLst>
              <a:ext uri="{FF2B5EF4-FFF2-40B4-BE49-F238E27FC236}">
                <a16:creationId xmlns:a16="http://schemas.microsoft.com/office/drawing/2014/main" xmlns="" id="{4804FAE0-6FDA-49F8-A60D-B423FA7088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2687" y="890402"/>
            <a:ext cx="1828799" cy="1247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3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C8E9273-AC95-40FA-A511-0313A0501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7057" y="730252"/>
            <a:ext cx="21380826" cy="1740852"/>
          </a:xfrm>
        </p:spPr>
        <p:txBody>
          <a:bodyPr>
            <a:normAutofit fontScale="90000"/>
          </a:bodyPr>
          <a:lstStyle/>
          <a:p>
            <a:pPr algn="ctr"/>
            <a:r>
              <a:rPr lang="ro-RO" sz="5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o-RO" sz="56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o-RO" sz="5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o-RO" sz="56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o-RO" sz="56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Actualmente,</a:t>
            </a:r>
            <a:r>
              <a:rPr lang="en-US" sz="56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5600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autoritățile</a:t>
            </a:r>
            <a:r>
              <a:rPr lang="en-US" sz="56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respective au </a:t>
            </a:r>
            <a:r>
              <a:rPr lang="en-US" sz="5600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executat</a:t>
            </a:r>
            <a:r>
              <a:rPr lang="en-US" sz="56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56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par</a:t>
            </a:r>
            <a:r>
              <a:rPr lang="ro-RO" sz="56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ț</a:t>
            </a:r>
            <a:r>
              <a:rPr lang="en-US" sz="560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ial</a:t>
            </a:r>
            <a:r>
              <a:rPr lang="en-US" sz="56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5600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volumele</a:t>
            </a:r>
            <a:r>
              <a:rPr lang="en-US" sz="56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5600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solicitate</a:t>
            </a:r>
            <a:r>
              <a:rPr lang="ro-RO" sz="56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fapt atestat </a:t>
            </a:r>
            <a:r>
              <a:rPr lang="ro-RO" sz="56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în </a:t>
            </a:r>
            <a:r>
              <a:rPr lang="ro-RO" sz="56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tabel</a:t>
            </a:r>
            <a:r>
              <a:rPr lang="ru-RU" sz="32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o-RO" sz="6400" b="1" dirty="0">
                <a:solidFill>
                  <a:srgbClr val="7030A0"/>
                </a:solidFill>
              </a:rPr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93976A7-1C22-4A00-BE14-B1FBB1A95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3648" y="2777705"/>
            <a:ext cx="21093952" cy="957622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o-RO" b="1" dirty="0" smtClean="0"/>
          </a:p>
          <a:p>
            <a:endParaRPr lang="ro-RO" b="1" dirty="0">
              <a:effectLst/>
            </a:endParaRPr>
          </a:p>
          <a:p>
            <a:endParaRPr lang="ro-RO" b="1" dirty="0" smtClean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514354"/>
              </p:ext>
            </p:extLst>
          </p:nvPr>
        </p:nvGraphicFramePr>
        <p:xfrm>
          <a:off x="835689" y="3119840"/>
          <a:ext cx="23207650" cy="99455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62052"/>
                <a:gridCol w="3203676"/>
                <a:gridCol w="2886968"/>
                <a:gridCol w="3894048"/>
                <a:gridCol w="4229746"/>
                <a:gridCol w="4431160"/>
              </a:tblGrid>
              <a:tr h="2560320">
                <a:tc>
                  <a:txBody>
                    <a:bodyPr/>
                    <a:lstStyle/>
                    <a:p>
                      <a:pPr marL="457200" indent="457200" algn="l"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effectLst/>
                        </a:rPr>
                        <a:t>Raion</a:t>
                      </a:r>
                      <a:r>
                        <a:rPr lang="en-US" sz="2800" dirty="0">
                          <a:effectLst/>
                        </a:rPr>
                        <a:t>/</a:t>
                      </a:r>
                      <a:r>
                        <a:rPr lang="en-US" sz="2800" dirty="0" err="1">
                          <a:effectLst/>
                        </a:rPr>
                        <a:t>municipiu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l"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Total/ UAT </a:t>
                      </a:r>
                      <a:r>
                        <a:rPr lang="en-US" sz="2800" dirty="0" err="1">
                          <a:effectLst/>
                        </a:rPr>
                        <a:t>nivel</a:t>
                      </a:r>
                      <a:r>
                        <a:rPr lang="en-US" sz="2800" dirty="0">
                          <a:effectLst/>
                        </a:rPr>
                        <a:t> I </a:t>
                      </a:r>
                      <a:r>
                        <a:rPr lang="en-US" sz="2800" dirty="0" err="1">
                          <a:effectLst/>
                        </a:rPr>
                        <a:t>şi</a:t>
                      </a:r>
                      <a:r>
                        <a:rPr lang="en-US" sz="2800" dirty="0">
                          <a:effectLst/>
                        </a:rPr>
                        <a:t> II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 rowSpan="13">
                  <a:txBody>
                    <a:bodyPr/>
                    <a:lstStyle/>
                    <a:p>
                      <a:pPr marL="457200" indent="457200" algn="ctr">
                        <a:spcAft>
                          <a:spcPts val="0"/>
                        </a:spcAft>
                      </a:pPr>
                      <a:endParaRPr lang="ro-RO" sz="2800" dirty="0" smtClean="0">
                        <a:effectLst/>
                      </a:endParaRPr>
                    </a:p>
                    <a:p>
                      <a:pPr marL="457200" indent="457200" algn="ctr">
                        <a:spcAft>
                          <a:spcPts val="0"/>
                        </a:spcAft>
                      </a:pPr>
                      <a:endParaRPr lang="ro-RO" sz="2800" dirty="0" smtClean="0">
                        <a:effectLst/>
                      </a:endParaRPr>
                    </a:p>
                    <a:p>
                      <a:pPr marL="457200" indent="457200" algn="ctr">
                        <a:spcAft>
                          <a:spcPts val="0"/>
                        </a:spcAft>
                      </a:pPr>
                      <a:endParaRPr lang="ro-RO" sz="2800" dirty="0" smtClean="0">
                        <a:effectLst/>
                      </a:endParaRPr>
                    </a:p>
                    <a:p>
                      <a:pPr marL="457200" indent="457200" algn="ctr">
                        <a:spcAft>
                          <a:spcPts val="0"/>
                        </a:spcAft>
                      </a:pPr>
                      <a:endParaRPr lang="ro-RO" sz="2800" dirty="0" smtClean="0">
                        <a:effectLst/>
                      </a:endParaRPr>
                    </a:p>
                    <a:p>
                      <a:pPr marL="457200" indent="457200" algn="ctr">
                        <a:spcAft>
                          <a:spcPts val="0"/>
                        </a:spcAft>
                      </a:pPr>
                      <a:endParaRPr lang="ro-RO" sz="2800" dirty="0" smtClean="0">
                        <a:effectLst/>
                      </a:endParaRPr>
                    </a:p>
                    <a:p>
                      <a:pPr marL="457200" indent="457200" algn="ctr">
                        <a:spcAft>
                          <a:spcPts val="0"/>
                        </a:spcAft>
                      </a:pPr>
                      <a:endParaRPr lang="ro-RO" sz="2800" dirty="0" smtClean="0">
                        <a:effectLst/>
                      </a:endParaRPr>
                    </a:p>
                    <a:p>
                      <a:pPr marL="457200" indent="457200" algn="ctr">
                        <a:spcAft>
                          <a:spcPts val="0"/>
                        </a:spcAft>
                      </a:pPr>
                      <a:endParaRPr lang="ro-RO" sz="2800" dirty="0" smtClean="0">
                        <a:effectLst/>
                      </a:endParaRPr>
                    </a:p>
                    <a:p>
                      <a:pPr marL="457200" indent="457200" algn="ctr">
                        <a:spcAft>
                          <a:spcPts val="0"/>
                        </a:spcAft>
                      </a:pPr>
                      <a:endParaRPr lang="ro-RO" sz="2800" dirty="0" smtClean="0">
                        <a:effectLst/>
                      </a:endParaRPr>
                    </a:p>
                    <a:p>
                      <a:pPr marL="457200" indent="457200" algn="ctr">
                        <a:spcAft>
                          <a:spcPts val="0"/>
                        </a:spcAft>
                      </a:pPr>
                      <a:endParaRPr lang="ro-RO" sz="2800" dirty="0" smtClean="0">
                        <a:effectLst/>
                      </a:endParaRPr>
                    </a:p>
                    <a:p>
                      <a:pPr marL="457200" indent="457200" algn="ctr">
                        <a:spcAft>
                          <a:spcPts val="0"/>
                        </a:spcAft>
                      </a:pPr>
                      <a:endParaRPr lang="ro-RO" sz="2800" dirty="0" smtClean="0">
                        <a:effectLst/>
                      </a:endParaRPr>
                    </a:p>
                    <a:p>
                      <a:pPr marL="457200" indent="457200" algn="ctr">
                        <a:spcAft>
                          <a:spcPts val="0"/>
                        </a:spcAft>
                      </a:pPr>
                      <a:r>
                        <a:rPr lang="en-US" sz="2800" dirty="0" err="1" smtClean="0">
                          <a:effectLst/>
                        </a:rPr>
                        <a:t>Prezentat</a:t>
                      </a:r>
                      <a:r>
                        <a:rPr lang="en-US" sz="2800" dirty="0" smtClean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către</a:t>
                      </a:r>
                      <a:r>
                        <a:rPr lang="en-US" sz="2800" dirty="0">
                          <a:effectLst/>
                        </a:rPr>
                        <a:t> A.P.P.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l"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effectLst/>
                        </a:rPr>
                        <a:t>Dispoziţia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privind</a:t>
                      </a:r>
                      <a:r>
                        <a:rPr lang="en-US" sz="2800" dirty="0">
                          <a:effectLst/>
                        </a:rPr>
                        <a:t>  </a:t>
                      </a:r>
                      <a:r>
                        <a:rPr lang="en-US" sz="2800" dirty="0" err="1">
                          <a:effectLst/>
                        </a:rPr>
                        <a:t>instituirea</a:t>
                      </a:r>
                      <a:r>
                        <a:rPr lang="en-US" sz="2800" dirty="0">
                          <a:effectLst/>
                        </a:rPr>
                        <a:t> “</a:t>
                      </a:r>
                      <a:r>
                        <a:rPr lang="en-US" sz="2800" dirty="0" err="1">
                          <a:effectLst/>
                        </a:rPr>
                        <a:t>Comisiei</a:t>
                      </a:r>
                      <a:r>
                        <a:rPr lang="en-US" sz="2800" dirty="0">
                          <a:effectLst/>
                        </a:rPr>
                        <a:t> de </a:t>
                      </a:r>
                      <a:r>
                        <a:rPr lang="en-US" sz="2800" dirty="0" err="1">
                          <a:effectLst/>
                        </a:rPr>
                        <a:t>inventariere</a:t>
                      </a:r>
                      <a:r>
                        <a:rPr lang="en-US" sz="2800" dirty="0">
                          <a:effectLst/>
                        </a:rPr>
                        <a:t>“;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l"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effectLst/>
                        </a:rPr>
                        <a:t>Dispoziţia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privind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desemnarea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reprezentanților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administrației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publice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în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comisia</a:t>
                      </a:r>
                      <a:r>
                        <a:rPr lang="en-US" sz="2800" dirty="0">
                          <a:effectLst/>
                        </a:rPr>
                        <a:t> de </a:t>
                      </a:r>
                      <a:r>
                        <a:rPr lang="en-US" sz="2800" dirty="0" err="1">
                          <a:effectLst/>
                        </a:rPr>
                        <a:t>delimitare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l"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effectLst/>
                        </a:rPr>
                        <a:t>Actul</a:t>
                      </a:r>
                      <a:r>
                        <a:rPr lang="en-US" sz="2800" dirty="0">
                          <a:effectLst/>
                        </a:rPr>
                        <a:t> de </a:t>
                      </a:r>
                      <a:r>
                        <a:rPr lang="en-US" sz="2800" dirty="0" err="1">
                          <a:effectLst/>
                        </a:rPr>
                        <a:t>inventariere</a:t>
                      </a:r>
                      <a:r>
                        <a:rPr lang="en-US" sz="2800" dirty="0">
                          <a:effectLst/>
                        </a:rPr>
                        <a:t> + </a:t>
                      </a:r>
                      <a:r>
                        <a:rPr lang="en-US" sz="2800" dirty="0" err="1">
                          <a:effectLst/>
                        </a:rPr>
                        <a:t>Proiectul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listelor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bunurilor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imobile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proprietate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publică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</a:tr>
              <a:tr h="637818"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 err="1">
                          <a:solidFill>
                            <a:srgbClr val="C00000"/>
                          </a:solidFill>
                          <a:effectLst/>
                        </a:rPr>
                        <a:t>Briceni</a:t>
                      </a:r>
                      <a:endParaRPr lang="ru-RU" sz="3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40</a:t>
                      </a:r>
                      <a:endParaRPr lang="ru-RU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4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4</a:t>
                      </a:r>
                      <a:endParaRPr lang="ru-RU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3</a:t>
                      </a:r>
                      <a:endParaRPr lang="ru-RU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</a:tr>
              <a:tr h="604248">
                <a:tc>
                  <a:txBody>
                    <a:bodyPr/>
                    <a:lstStyle/>
                    <a:p>
                      <a:pPr marL="457200" indent="457200" algn="l">
                        <a:spcAft>
                          <a:spcPts val="0"/>
                        </a:spcAft>
                      </a:pPr>
                      <a:r>
                        <a:rPr lang="ro-RO" sz="3200" dirty="0" err="1">
                          <a:solidFill>
                            <a:srgbClr val="C00000"/>
                          </a:solidFill>
                          <a:effectLst/>
                        </a:rPr>
                        <a:t>Donduşeni</a:t>
                      </a:r>
                      <a:endParaRPr lang="ru-RU" sz="3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23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4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4</a:t>
                      </a:r>
                      <a:endParaRPr lang="ru-RU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1</a:t>
                      </a:r>
                      <a:endParaRPr lang="ru-RU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</a:tr>
              <a:tr h="537110">
                <a:tc>
                  <a:txBody>
                    <a:bodyPr/>
                    <a:lstStyle/>
                    <a:p>
                      <a:pPr marL="457200" indent="457200" algn="l">
                        <a:spcAft>
                          <a:spcPts val="0"/>
                        </a:spcAft>
                      </a:pPr>
                      <a:r>
                        <a:rPr lang="ro-RO" sz="3200" dirty="0">
                          <a:solidFill>
                            <a:srgbClr val="C00000"/>
                          </a:solidFill>
                          <a:effectLst/>
                        </a:rPr>
                        <a:t>Soroca</a:t>
                      </a:r>
                      <a:endParaRPr lang="ru-RU" sz="3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36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0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0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1</a:t>
                      </a:r>
                      <a:endParaRPr lang="ru-RU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</a:tr>
              <a:tr h="503542">
                <a:tc>
                  <a:txBody>
                    <a:bodyPr/>
                    <a:lstStyle/>
                    <a:p>
                      <a:pPr marL="457200" indent="457200" algn="l">
                        <a:spcAft>
                          <a:spcPts val="0"/>
                        </a:spcAft>
                      </a:pPr>
                      <a:r>
                        <a:rPr lang="ro-RO" sz="3200" dirty="0" err="1">
                          <a:solidFill>
                            <a:srgbClr val="C00000"/>
                          </a:solidFill>
                          <a:effectLst/>
                        </a:rPr>
                        <a:t>Floreşti</a:t>
                      </a:r>
                      <a:endParaRPr lang="ru-RU" sz="3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41</a:t>
                      </a:r>
                      <a:endParaRPr lang="ru-RU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0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0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0</a:t>
                      </a:r>
                      <a:endParaRPr lang="ru-RU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</a:tr>
              <a:tr h="704956">
                <a:tc>
                  <a:txBody>
                    <a:bodyPr/>
                    <a:lstStyle/>
                    <a:p>
                      <a:pPr marL="457200" indent="457200" algn="l">
                        <a:spcAft>
                          <a:spcPts val="0"/>
                        </a:spcAft>
                      </a:pPr>
                      <a:r>
                        <a:rPr lang="ro-RO" sz="3200" dirty="0">
                          <a:effectLst/>
                        </a:rPr>
                        <a:t>Drochia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29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1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1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0</a:t>
                      </a:r>
                      <a:endParaRPr lang="ru-RU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</a:tr>
              <a:tr h="671388">
                <a:tc>
                  <a:txBody>
                    <a:bodyPr/>
                    <a:lstStyle/>
                    <a:p>
                      <a:pPr marL="457200" indent="457200" algn="l">
                        <a:spcAft>
                          <a:spcPts val="0"/>
                        </a:spcAft>
                      </a:pPr>
                      <a:r>
                        <a:rPr lang="ro-RO" sz="3200" dirty="0" err="1">
                          <a:effectLst/>
                        </a:rPr>
                        <a:t>Rîşcani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29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3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3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0</a:t>
                      </a:r>
                      <a:endParaRPr lang="ru-RU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</a:tr>
              <a:tr h="604248">
                <a:tc>
                  <a:txBody>
                    <a:bodyPr/>
                    <a:lstStyle/>
                    <a:p>
                      <a:pPr marL="457200" indent="457200" algn="l">
                        <a:spcAft>
                          <a:spcPts val="0"/>
                        </a:spcAft>
                      </a:pPr>
                      <a:r>
                        <a:rPr lang="ro-RO" sz="3200" dirty="0">
                          <a:effectLst/>
                        </a:rPr>
                        <a:t>Glodeni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20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20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20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0</a:t>
                      </a:r>
                      <a:endParaRPr lang="ru-RU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</a:tr>
              <a:tr h="671388">
                <a:tc>
                  <a:txBody>
                    <a:bodyPr/>
                    <a:lstStyle/>
                    <a:p>
                      <a:pPr marL="457200" indent="457200" algn="l">
                        <a:spcAft>
                          <a:spcPts val="0"/>
                        </a:spcAft>
                      </a:pPr>
                      <a:r>
                        <a:rPr lang="ro-RO" sz="3200" dirty="0" err="1">
                          <a:effectLst/>
                        </a:rPr>
                        <a:t>Făleşti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34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9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9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1</a:t>
                      </a:r>
                      <a:endParaRPr lang="ru-RU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</a:tr>
              <a:tr h="604248">
                <a:tc>
                  <a:txBody>
                    <a:bodyPr/>
                    <a:lstStyle/>
                    <a:p>
                      <a:pPr marL="457200" indent="457200" algn="l">
                        <a:spcAft>
                          <a:spcPts val="0"/>
                        </a:spcAft>
                      </a:pPr>
                      <a:r>
                        <a:rPr lang="ro-RO" sz="3200" dirty="0" err="1">
                          <a:effectLst/>
                        </a:rPr>
                        <a:t>Sîngerei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27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9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8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2</a:t>
                      </a:r>
                      <a:endParaRPr lang="ru-RU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</a:tr>
              <a:tr h="503542">
                <a:tc>
                  <a:txBody>
                    <a:bodyPr/>
                    <a:lstStyle/>
                    <a:p>
                      <a:pPr marL="457200" indent="457200" algn="l">
                        <a:spcAft>
                          <a:spcPts val="0"/>
                        </a:spcAft>
                      </a:pPr>
                      <a:r>
                        <a:rPr lang="ro-RO" sz="3200" dirty="0">
                          <a:effectLst/>
                        </a:rPr>
                        <a:t>Rezina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26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3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4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3</a:t>
                      </a:r>
                      <a:endParaRPr lang="ru-RU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</a:tr>
              <a:tr h="772096">
                <a:tc>
                  <a:txBody>
                    <a:bodyPr/>
                    <a:lstStyle/>
                    <a:p>
                      <a:pPr marL="457200" indent="457200" algn="l">
                        <a:spcAft>
                          <a:spcPts val="0"/>
                        </a:spcAft>
                      </a:pPr>
                      <a:r>
                        <a:rPr lang="ro-RO" sz="3200" dirty="0" err="1">
                          <a:solidFill>
                            <a:srgbClr val="C00000"/>
                          </a:solidFill>
                          <a:effectLst/>
                        </a:rPr>
                        <a:t>Bălţi</a:t>
                      </a:r>
                      <a:endParaRPr lang="ru-RU" sz="3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3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2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2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2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</a:tr>
              <a:tr h="570680">
                <a:tc>
                  <a:txBody>
                    <a:bodyPr/>
                    <a:lstStyle/>
                    <a:p>
                      <a:pPr marL="457200" indent="457200" algn="l">
                        <a:spcAft>
                          <a:spcPts val="0"/>
                        </a:spcAft>
                      </a:pPr>
                      <a:r>
                        <a:rPr lang="ro-RO" sz="3200" dirty="0" err="1">
                          <a:solidFill>
                            <a:srgbClr val="C00000"/>
                          </a:solidFill>
                          <a:effectLst/>
                        </a:rPr>
                        <a:t>Edineţ</a:t>
                      </a:r>
                      <a:endParaRPr lang="ru-RU" sz="3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33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0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0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  <a:tc>
                  <a:txBody>
                    <a:bodyPr/>
                    <a:lstStyle/>
                    <a:p>
                      <a:pPr marL="457200" indent="457200"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0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6212" marR="14621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661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C8E9273-AC95-40FA-A511-0313A0501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545" y="609600"/>
            <a:ext cx="19202400" cy="1568824"/>
          </a:xfrm>
        </p:spPr>
        <p:txBody>
          <a:bodyPr>
            <a:normAutofit fontScale="90000"/>
          </a:bodyPr>
          <a:lstStyle/>
          <a:p>
            <a:pPr algn="ctr"/>
            <a:r>
              <a:rPr lang="ro-RO" sz="6400" b="1" dirty="0">
                <a:solidFill>
                  <a:srgbClr val="00B0F0"/>
                </a:solidFill>
              </a:rPr>
              <a:t/>
            </a:r>
            <a:br>
              <a:rPr lang="ro-RO" sz="6400" b="1" dirty="0">
                <a:solidFill>
                  <a:srgbClr val="00B0F0"/>
                </a:solidFill>
              </a:rPr>
            </a:br>
            <a:r>
              <a:rPr lang="ro-RO" sz="6400" b="1" dirty="0">
                <a:solidFill>
                  <a:srgbClr val="00B0F0"/>
                </a:solidFill>
              </a:rPr>
              <a:t>Acțiuni care vor fi întreprinse pe dimensiunea delimitării </a:t>
            </a:r>
            <a:r>
              <a:rPr lang="ro-RO" sz="6400" b="1" dirty="0" smtClean="0">
                <a:solidFill>
                  <a:srgbClr val="00B0F0"/>
                </a:solidFill>
              </a:rPr>
              <a:t>proprietății publice</a:t>
            </a:r>
            <a:r>
              <a:rPr lang="ro-RO" sz="6400" b="1" dirty="0">
                <a:solidFill>
                  <a:srgbClr val="00B0F0"/>
                </a:solidFill>
              </a:rPr>
              <a:t/>
            </a:r>
            <a:br>
              <a:rPr lang="ro-RO" sz="6400" b="1" dirty="0">
                <a:solidFill>
                  <a:srgbClr val="00B0F0"/>
                </a:solidFill>
              </a:rPr>
            </a:br>
            <a:r>
              <a:rPr lang="ro-RO" sz="6400" b="1" dirty="0">
                <a:solidFill>
                  <a:srgbClr val="00B0F0"/>
                </a:solidFill>
              </a:rPr>
              <a:t> </a:t>
            </a:r>
            <a:endParaRPr lang="ro-RO" sz="6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93976A7-1C22-4A00-BE14-B1FBB1A95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612" y="2178424"/>
            <a:ext cx="21172075" cy="10761721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endParaRPr lang="ro-RO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ro-RO" sz="14800" b="1" dirty="0">
                <a:latin typeface="Arial" panose="020B0604020202020204" pitchFamily="34" charset="0"/>
                <a:cs typeface="Arial" panose="020B0604020202020204" pitchFamily="34" charset="0"/>
              </a:rPr>
              <a:t>Pentru anul 2020</a:t>
            </a:r>
            <a:endParaRPr lang="ro-RO" sz="14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ro-RO" sz="14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trimestrul </a:t>
            </a:r>
            <a:r>
              <a:rPr lang="ro-RO" sz="14800" b="1" u="sng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o-RO" sz="14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– II : </a:t>
            </a:r>
            <a:r>
              <a:rPr lang="ro-RO" sz="14800" dirty="0">
                <a:latin typeface="Arial" panose="020B0604020202020204" pitchFamily="34" charset="0"/>
                <a:cs typeface="Arial" panose="020B0604020202020204" pitchFamily="34" charset="0"/>
              </a:rPr>
              <a:t>vor fi selectaţi</a:t>
            </a:r>
            <a:r>
              <a:rPr lang="ro-RO" sz="1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14800" dirty="0">
                <a:latin typeface="Arial" panose="020B0604020202020204" pitchFamily="34" charset="0"/>
                <a:cs typeface="Arial" panose="020B0604020202020204" pitchFamily="34" charset="0"/>
              </a:rPr>
              <a:t>executanții de lucrări cadastrale care vor asigura realizarea documentației de delimitare pe teritoriul raionului  </a:t>
            </a:r>
            <a:r>
              <a:rPr lang="ro-RO" sz="148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Briceni, Donduşeni, Edineţ, Soroca, Floreşti şi mun. Bălţi</a:t>
            </a:r>
            <a:r>
              <a:rPr lang="ro-RO" sz="14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o-RO" sz="14800" dirty="0" smtClean="0">
                <a:latin typeface="Arial" panose="020B0604020202020204" pitchFamily="34" charset="0"/>
                <a:cs typeface="Arial" panose="020B0604020202020204" pitchFamily="34" charset="0"/>
              </a:rPr>
              <a:t>instituirea </a:t>
            </a:r>
            <a:r>
              <a:rPr lang="en-US" sz="1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comisiil</a:t>
            </a:r>
            <a:r>
              <a:rPr lang="ro-RO" sz="14800" dirty="0" smtClean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US" sz="14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8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sz="14800" dirty="0" err="1">
                <a:latin typeface="Arial" panose="020B0604020202020204" pitchFamily="34" charset="0"/>
                <a:cs typeface="Arial" panose="020B0604020202020204" pitchFamily="34" charset="0"/>
              </a:rPr>
              <a:t>delimitare</a:t>
            </a:r>
            <a:r>
              <a:rPr lang="en-US" sz="1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800" dirty="0" err="1">
                <a:latin typeface="Arial" panose="020B0604020202020204" pitchFamily="34" charset="0"/>
                <a:cs typeface="Arial" panose="020B0604020202020204" pitchFamily="34" charset="0"/>
              </a:rPr>
              <a:t>masivă</a:t>
            </a:r>
            <a:r>
              <a:rPr lang="en-US" sz="14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800" dirty="0" err="1">
                <a:latin typeface="Arial" panose="020B0604020202020204" pitchFamily="34" charset="0"/>
                <a:cs typeface="Arial" panose="020B0604020202020204" pitchFamily="34" charset="0"/>
              </a:rPr>
              <a:t>și</a:t>
            </a:r>
            <a:r>
              <a:rPr lang="en-US" sz="1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800" dirty="0" err="1">
                <a:latin typeface="Arial" panose="020B0604020202020204" pitchFamily="34" charset="0"/>
                <a:cs typeface="Arial" panose="020B0604020202020204" pitchFamily="34" charset="0"/>
              </a:rPr>
              <a:t>respectiv</a:t>
            </a:r>
            <a:r>
              <a:rPr lang="en-US" sz="1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800" dirty="0" err="1"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US" sz="1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800" dirty="0" err="1">
                <a:latin typeface="Arial" panose="020B0604020202020204" pitchFamily="34" charset="0"/>
                <a:cs typeface="Arial" panose="020B0604020202020204" pitchFamily="34" charset="0"/>
              </a:rPr>
              <a:t>comun</a:t>
            </a:r>
            <a:r>
              <a:rPr lang="en-US" sz="14800" dirty="0">
                <a:latin typeface="Arial" panose="020B0604020202020204" pitchFamily="34" charset="0"/>
                <a:cs typeface="Arial" panose="020B0604020202020204" pitchFamily="34" charset="0"/>
              </a:rPr>
              <a:t> cu ASP </a:t>
            </a:r>
            <a:r>
              <a:rPr lang="en-US" sz="148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800" dirty="0" err="1">
                <a:latin typeface="Arial" panose="020B0604020202020204" pitchFamily="34" charset="0"/>
                <a:cs typeface="Arial" panose="020B0604020202020204" pitchFamily="34" charset="0"/>
              </a:rPr>
              <a:t>asigura</a:t>
            </a:r>
            <a:r>
              <a:rPr lang="ro-RO" sz="14800" dirty="0">
                <a:latin typeface="Arial" panose="020B0604020202020204" pitchFamily="34" charset="0"/>
                <a:cs typeface="Arial" panose="020B0604020202020204" pitchFamily="34" charset="0"/>
              </a:rPr>
              <a:t> executarea lucrărilor de delimitare masivă  a bunurilor imobile, inclusiv a terenurilor proprietate publică, după apartenență și pe </a:t>
            </a:r>
            <a:r>
              <a:rPr lang="ro-RO" sz="14800" dirty="0" smtClean="0">
                <a:latin typeface="Arial" panose="020B0604020202020204" pitchFamily="34" charset="0"/>
                <a:cs typeface="Arial" panose="020B0604020202020204" pitchFamily="34" charset="0"/>
              </a:rPr>
              <a:t>domenii</a:t>
            </a:r>
            <a:r>
              <a:rPr lang="ro-RO" sz="1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14800" dirty="0" smtClean="0">
                <a:latin typeface="Arial" panose="020B0604020202020204" pitchFamily="34" charset="0"/>
                <a:cs typeface="Arial" panose="020B0604020202020204" pitchFamily="34" charset="0"/>
              </a:rPr>
              <a:t>(public </a:t>
            </a:r>
            <a:r>
              <a:rPr lang="ro-RO" sz="14800" dirty="0">
                <a:latin typeface="Arial" panose="020B0604020202020204" pitchFamily="34" charset="0"/>
                <a:cs typeface="Arial" panose="020B0604020202020204" pitchFamily="34" charset="0"/>
              </a:rPr>
              <a:t>și privat).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o-RO" sz="14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Autoritățile </a:t>
            </a:r>
            <a:r>
              <a:rPr lang="ro-RO" sz="1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enunțate, </a:t>
            </a:r>
            <a:r>
              <a:rPr lang="ro-RO" sz="14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până </a:t>
            </a:r>
            <a:r>
              <a:rPr lang="ro-RO" sz="1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ro-RO" sz="14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sfârșitul </a:t>
            </a:r>
            <a:r>
              <a:rPr lang="ro-RO" sz="1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lunii ianuarie </a:t>
            </a:r>
            <a:r>
              <a:rPr lang="ro-RO" sz="14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2020, </a:t>
            </a:r>
            <a:r>
              <a:rPr lang="ro-RO" sz="1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urmează să remită în adresa </a:t>
            </a:r>
            <a:r>
              <a:rPr lang="ro-RO" sz="14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 - </a:t>
            </a:r>
            <a:r>
              <a:rPr lang="en-US" sz="1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Dispoziţiil</a:t>
            </a:r>
            <a:r>
              <a:rPr lang="ro-RO" sz="1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privind</a:t>
            </a:r>
            <a:r>
              <a:rPr lang="en-US" sz="1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desemnarea</a:t>
            </a:r>
            <a:r>
              <a:rPr lang="en-US" sz="1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reprezentanților</a:t>
            </a:r>
            <a:r>
              <a:rPr lang="en-US" sz="1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administrației</a:t>
            </a:r>
            <a:r>
              <a:rPr lang="en-US" sz="1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publice</a:t>
            </a:r>
            <a:r>
              <a:rPr lang="en-US" sz="1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nivelul</a:t>
            </a:r>
            <a:r>
              <a:rPr lang="en-US" sz="1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n-US" sz="1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și</a:t>
            </a:r>
            <a:r>
              <a:rPr lang="en-US" sz="1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II </a:t>
            </a:r>
            <a:r>
              <a:rPr lang="ro-RO" sz="14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pentru a fi incluși </a:t>
            </a:r>
            <a:r>
              <a:rPr lang="en-US" sz="14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US" sz="14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comisi</a:t>
            </a:r>
            <a:r>
              <a:rPr lang="ro-RO" sz="1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4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sz="14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delimitare</a:t>
            </a:r>
            <a:r>
              <a:rPr lang="ro-RO" sz="1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o-RO" sz="14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Se vor organiza cursuri </a:t>
            </a:r>
            <a:r>
              <a:rPr lang="ro-RO" sz="14800" b="1" u="sng" dirty="0">
                <a:latin typeface="Arial" panose="020B0604020202020204" pitchFamily="34" charset="0"/>
                <a:cs typeface="Arial" panose="020B0604020202020204" pitchFamily="34" charset="0"/>
              </a:rPr>
              <a:t>de instruire </a:t>
            </a:r>
            <a:r>
              <a:rPr lang="ro-RO" sz="14800" b="1" dirty="0">
                <a:latin typeface="Arial" panose="020B0604020202020204" pitchFamily="34" charset="0"/>
                <a:cs typeface="Arial" panose="020B0604020202020204" pitchFamily="34" charset="0"/>
              </a:rPr>
              <a:t>a APL-uri de nivelul I și II de pe teritoriul </a:t>
            </a:r>
            <a:r>
              <a:rPr lang="ro-RO" sz="1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Drochia, Rîșcani, Glodeni, Fălești, Sîngerei, Rezina </a:t>
            </a:r>
            <a:r>
              <a:rPr lang="ro-RO" sz="14800" b="1" dirty="0">
                <a:latin typeface="Arial" panose="020B0604020202020204" pitchFamily="34" charset="0"/>
                <a:cs typeface="Arial" panose="020B0604020202020204" pitchFamily="34" charset="0"/>
              </a:rPr>
              <a:t>în </a:t>
            </a:r>
            <a:r>
              <a:rPr lang="ro-RO" sz="1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aspectul </a:t>
            </a:r>
            <a:r>
              <a:rPr lang="ro-RO" sz="14800" b="1" dirty="0">
                <a:latin typeface="Arial" panose="020B0604020202020204" pitchFamily="34" charset="0"/>
                <a:cs typeface="Arial" panose="020B0604020202020204" pitchFamily="34" charset="0"/>
              </a:rPr>
              <a:t>realizării procedurii de inventariere/delimitare.</a:t>
            </a:r>
            <a:endParaRPr lang="ro-RO" sz="1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ro-RO" sz="14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trimestrul </a:t>
            </a:r>
            <a:r>
              <a:rPr lang="ro-RO" sz="14800" b="1" u="sng" dirty="0">
                <a:latin typeface="Arial" panose="020B0604020202020204" pitchFamily="34" charset="0"/>
                <a:cs typeface="Arial" panose="020B0604020202020204" pitchFamily="34" charset="0"/>
              </a:rPr>
              <a:t>II-IV</a:t>
            </a:r>
            <a:r>
              <a:rPr lang="ro-RO" sz="14800" b="1" dirty="0">
                <a:latin typeface="Arial" panose="020B0604020202020204" pitchFamily="34" charset="0"/>
                <a:cs typeface="Arial" panose="020B0604020202020204" pitchFamily="34" charset="0"/>
              </a:rPr>
              <a:t>:  necesită a </a:t>
            </a:r>
            <a:r>
              <a:rPr lang="ro-RO" sz="1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 realizată invetarierea deplină, </a:t>
            </a:r>
            <a:r>
              <a:rPr lang="ro-RO" sz="14800" b="1" dirty="0">
                <a:latin typeface="Arial" panose="020B0604020202020204" pitchFamily="34" charset="0"/>
                <a:cs typeface="Arial" panose="020B0604020202020204" pitchFamily="34" charset="0"/>
              </a:rPr>
              <a:t>care se </a:t>
            </a:r>
            <a:r>
              <a:rPr lang="ro-RO" sz="1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întârzie </a:t>
            </a:r>
            <a:r>
              <a:rPr lang="ro-RO" sz="14800" b="1" dirty="0">
                <a:latin typeface="Arial" panose="020B0604020202020204" pitchFamily="34" charset="0"/>
                <a:cs typeface="Arial" panose="020B0604020202020204" pitchFamily="34" charset="0"/>
              </a:rPr>
              <a:t>din partrea APL-uri de nivelul I și II de pe teritoriul </a:t>
            </a:r>
            <a:r>
              <a:rPr lang="ro-RO" sz="14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Drochia, Rîșcani, Glodeni, Fălești, Sîngerei, Rezina</a:t>
            </a:r>
            <a:r>
              <a:rPr lang="ro-RO" sz="14800" b="1" dirty="0">
                <a:latin typeface="Arial" panose="020B0604020202020204" pitchFamily="34" charset="0"/>
                <a:cs typeface="Arial" panose="020B0604020202020204" pitchFamily="34" charset="0"/>
              </a:rPr>
              <a:t>, fapt ce va permite în anul 2021 asigurarea selectării executanților și executării lucrărilor de delimitare. </a:t>
            </a:r>
            <a:endParaRPr lang="ru-RU" sz="1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7">
            <a:extLst>
              <a:ext uri="{FF2B5EF4-FFF2-40B4-BE49-F238E27FC236}">
                <a16:creationId xmlns:a16="http://schemas.microsoft.com/office/drawing/2014/main" xmlns="" id="{4804FAE0-6FDA-49F8-A60D-B423FA708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4647" y="890402"/>
            <a:ext cx="1766839" cy="1204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14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C8E9273-AC95-40FA-A511-0313A0501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6" y="403414"/>
            <a:ext cx="21060484" cy="2990026"/>
          </a:xfrm>
        </p:spPr>
        <p:txBody>
          <a:bodyPr>
            <a:normAutofit fontScale="90000"/>
          </a:bodyPr>
          <a:lstStyle/>
          <a:p>
            <a:pPr algn="ctr"/>
            <a:r>
              <a:rPr lang="ro-RO" sz="6400" b="1" dirty="0">
                <a:solidFill>
                  <a:srgbClr val="00B0F0"/>
                </a:solidFill>
              </a:rPr>
              <a:t/>
            </a:r>
            <a:br>
              <a:rPr lang="ro-RO" sz="6400" b="1" dirty="0">
                <a:solidFill>
                  <a:srgbClr val="00B0F0"/>
                </a:solidFill>
              </a:rPr>
            </a:br>
            <a:r>
              <a:rPr lang="ro-RO" sz="6200" b="1" dirty="0">
                <a:solidFill>
                  <a:srgbClr val="00B0F0"/>
                </a:solidFill>
              </a:rPr>
              <a:t>Acțiuni  planificate concomitent cu cele în curs de derulare  pe dimensiunea delimitării proprietății pe parcursul anului 2020</a:t>
            </a:r>
            <a:br>
              <a:rPr lang="ro-RO" sz="6200" b="1" dirty="0">
                <a:solidFill>
                  <a:srgbClr val="00B0F0"/>
                </a:solidFill>
              </a:rPr>
            </a:br>
            <a:r>
              <a:rPr lang="ro-RO" sz="6200" b="1" dirty="0">
                <a:solidFill>
                  <a:srgbClr val="00B0F0"/>
                </a:solidFill>
              </a:rPr>
              <a:t> </a:t>
            </a:r>
            <a:endParaRPr lang="ro-RO" sz="6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93976A7-1C22-4A00-BE14-B1FBB1A95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0236" y="3738284"/>
            <a:ext cx="20036118" cy="8869352"/>
          </a:xfrm>
        </p:spPr>
        <p:txBody>
          <a:bodyPr>
            <a:normAutofit lnSpcReduction="10000"/>
          </a:bodyPr>
          <a:lstStyle/>
          <a:p>
            <a:pPr algn="just"/>
            <a:r>
              <a:rPr lang="ro-RO" b="1" dirty="0" smtClean="0"/>
              <a:t>Până </a:t>
            </a:r>
            <a:r>
              <a:rPr lang="ro-RO" b="1" dirty="0" smtClean="0"/>
              <a:t>la finele lunii februarie 2020, vor fi </a:t>
            </a:r>
            <a:r>
              <a:rPr lang="ro-RO" dirty="0" smtClean="0"/>
              <a:t>demarate procedurile de inventariere cu asigurarea definitivării,  pe parcursul anului 2020, a actelor de inventariere şi proiectul de listă pentru următoarele raioane : </a:t>
            </a:r>
            <a:r>
              <a:rPr lang="ro-MD" b="1" u="sng" dirty="0" smtClean="0">
                <a:solidFill>
                  <a:srgbClr val="0070C0"/>
                </a:solidFill>
              </a:rPr>
              <a:t>Orhei, </a:t>
            </a:r>
            <a:r>
              <a:rPr lang="ro-RO" b="1" u="sng" dirty="0" smtClean="0">
                <a:solidFill>
                  <a:srgbClr val="0070C0"/>
                </a:solidFill>
              </a:rPr>
              <a:t>Ungheni, Călărași, Nisporeni, Strășeni, Ialoveni, Anenii Noi, Criuleni, Dubăsari, Căușeni, Ștefan Vodă, Telenești, Șoldănești </a:t>
            </a:r>
            <a:r>
              <a:rPr lang="ro-RO" b="1" u="sng" dirty="0" err="1" smtClean="0">
                <a:solidFill>
                  <a:srgbClr val="0070C0"/>
                </a:solidFill>
              </a:rPr>
              <a:t>şi</a:t>
            </a:r>
            <a:r>
              <a:rPr lang="ro-RO" b="1" u="sng" dirty="0" smtClean="0">
                <a:solidFill>
                  <a:srgbClr val="0070C0"/>
                </a:solidFill>
              </a:rPr>
              <a:t> mun. Chișinău </a:t>
            </a:r>
            <a:r>
              <a:rPr lang="ro-RO" u="sng" dirty="0" smtClean="0"/>
              <a:t>și obținerii </a:t>
            </a:r>
            <a:r>
              <a:rPr lang="en-US" dirty="0" err="1" smtClean="0"/>
              <a:t>Dispoziţiilor</a:t>
            </a:r>
            <a:r>
              <a:rPr lang="en-US" dirty="0" smtClean="0"/>
              <a:t> </a:t>
            </a:r>
            <a:r>
              <a:rPr lang="en-US" dirty="0" err="1" smtClean="0"/>
              <a:t>privind</a:t>
            </a:r>
            <a:r>
              <a:rPr lang="en-US" dirty="0" smtClean="0"/>
              <a:t> </a:t>
            </a:r>
            <a:r>
              <a:rPr lang="en-US" dirty="0" err="1" smtClean="0"/>
              <a:t>desemnarea</a:t>
            </a:r>
            <a:r>
              <a:rPr lang="en-US" dirty="0" smtClean="0"/>
              <a:t> </a:t>
            </a:r>
            <a:r>
              <a:rPr lang="en-US" dirty="0" err="1" smtClean="0"/>
              <a:t>reprezentanților</a:t>
            </a:r>
            <a:r>
              <a:rPr lang="en-US" dirty="0" smtClean="0"/>
              <a:t> </a:t>
            </a:r>
            <a:r>
              <a:rPr lang="en-US" dirty="0" err="1" smtClean="0"/>
              <a:t>administrației</a:t>
            </a:r>
            <a:r>
              <a:rPr lang="en-US" dirty="0" smtClean="0"/>
              <a:t> </a:t>
            </a:r>
            <a:r>
              <a:rPr lang="en-US" dirty="0" err="1" smtClean="0"/>
              <a:t>publice</a:t>
            </a:r>
            <a:r>
              <a:rPr lang="en-US" dirty="0" smtClean="0"/>
              <a:t> de </a:t>
            </a:r>
            <a:r>
              <a:rPr lang="en-US" dirty="0" err="1" smtClean="0"/>
              <a:t>nivelul</a:t>
            </a:r>
            <a:r>
              <a:rPr lang="en-US" dirty="0" smtClean="0"/>
              <a:t> I </a:t>
            </a:r>
            <a:r>
              <a:rPr lang="en-US" dirty="0" err="1" smtClean="0"/>
              <a:t>și</a:t>
            </a:r>
            <a:r>
              <a:rPr lang="en-US" dirty="0" smtClean="0"/>
              <a:t> II </a:t>
            </a:r>
            <a:r>
              <a:rPr lang="en-US" dirty="0" err="1" smtClean="0"/>
              <a:t>în</a:t>
            </a:r>
            <a:r>
              <a:rPr lang="en-US" dirty="0" smtClean="0"/>
              <a:t> </a:t>
            </a:r>
            <a:r>
              <a:rPr lang="en-US" dirty="0" err="1" smtClean="0"/>
              <a:t>comisia</a:t>
            </a:r>
            <a:r>
              <a:rPr lang="en-US" dirty="0" smtClean="0"/>
              <a:t> de </a:t>
            </a:r>
            <a:r>
              <a:rPr lang="en-US" dirty="0" err="1" smtClean="0"/>
              <a:t>delimitare</a:t>
            </a:r>
            <a:r>
              <a:rPr lang="ro-RO" dirty="0" smtClean="0"/>
              <a:t>.</a:t>
            </a:r>
          </a:p>
          <a:p>
            <a:pPr algn="just"/>
            <a:r>
              <a:rPr lang="ro-RO" b="1" u="sng" dirty="0" smtClean="0"/>
              <a:t>O</a:t>
            </a:r>
            <a:r>
              <a:rPr lang="ro-RO" b="1" u="sng" dirty="0"/>
              <a:t>rganizarea de către APP </a:t>
            </a:r>
            <a:r>
              <a:rPr lang="ro-RO" b="1" u="sng" dirty="0" smtClean="0"/>
              <a:t>cu suportul ASP a </a:t>
            </a:r>
            <a:r>
              <a:rPr lang="ro-RO" b="1" u="sng" dirty="0"/>
              <a:t>cursurilor </a:t>
            </a:r>
            <a:r>
              <a:rPr lang="ro-RO" b="1" u="sng" dirty="0" smtClean="0"/>
              <a:t>de instruire  </a:t>
            </a:r>
            <a:r>
              <a:rPr lang="ro-RO" b="1" dirty="0" smtClean="0"/>
              <a:t>a reprezentanților </a:t>
            </a:r>
            <a:r>
              <a:rPr lang="ro-RO" b="1" dirty="0" smtClean="0"/>
              <a:t>autorităților amplasate pe teritoriile menționate supra, inclusiv raioanele amplasate în partea de sud a Republicii Moldova.</a:t>
            </a:r>
          </a:p>
          <a:p>
            <a:pPr marL="0" indent="0" algn="just">
              <a:buNone/>
            </a:pPr>
            <a:endParaRPr lang="ru-RU" sz="6600" dirty="0"/>
          </a:p>
          <a:p>
            <a:pPr marL="0" indent="0">
              <a:buNone/>
            </a:pPr>
            <a:endParaRPr lang="ru-RU" sz="12000" dirty="0"/>
          </a:p>
          <a:p>
            <a:pPr marL="0" indent="0" algn="just">
              <a:buNone/>
            </a:pPr>
            <a:endParaRPr lang="ro-RO" sz="14800" dirty="0"/>
          </a:p>
          <a:p>
            <a:pPr marL="0" indent="0">
              <a:buNone/>
            </a:pPr>
            <a:endParaRPr lang="ru-RU" sz="12000" dirty="0"/>
          </a:p>
        </p:txBody>
      </p:sp>
      <p:pic>
        <p:nvPicPr>
          <p:cNvPr id="4" name="Рисунок 7">
            <a:extLst>
              <a:ext uri="{FF2B5EF4-FFF2-40B4-BE49-F238E27FC236}">
                <a16:creationId xmlns:a16="http://schemas.microsoft.com/office/drawing/2014/main" xmlns="" id="{4804FAE0-6FDA-49F8-A60D-B423FA708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2687" y="890402"/>
            <a:ext cx="1828799" cy="1247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65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3FE547E7-65B6-4363-9A31-8FB0E445D8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191" y="3200400"/>
            <a:ext cx="12896173" cy="4775200"/>
          </a:xfrm>
        </p:spPr>
        <p:txBody>
          <a:bodyPr/>
          <a:lstStyle/>
          <a:p>
            <a:r>
              <a:rPr lang="ro-MD" dirty="0" smtClean="0"/>
              <a:t>Mulțumim</a:t>
            </a:r>
            <a:endParaRPr lang="ru-MD" dirty="0"/>
          </a:p>
        </p:txBody>
      </p:sp>
    </p:spTree>
    <p:extLst>
      <p:ext uri="{BB962C8B-B14F-4D97-AF65-F5344CB8AC3E}">
        <p14:creationId xmlns:p14="http://schemas.microsoft.com/office/powerpoint/2010/main" val="55206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ew_Template1">
  <a:themeElements>
    <a:clrScheme name="New_Template1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B6BBC"/>
      </a:accent1>
      <a:accent2>
        <a:srgbClr val="42AAC9"/>
      </a:accent2>
      <a:accent3>
        <a:srgbClr val="518C15"/>
      </a:accent3>
      <a:accent4>
        <a:srgbClr val="DE9000"/>
      </a:accent4>
      <a:accent5>
        <a:srgbClr val="DB2800"/>
      </a:accent5>
      <a:accent6>
        <a:srgbClr val="B130C2"/>
      </a:accent6>
      <a:hlink>
        <a:srgbClr val="0000FF"/>
      </a:hlink>
      <a:folHlink>
        <a:srgbClr val="FF00FF"/>
      </a:folHlink>
    </a:clrScheme>
    <a:fontScheme name="New_Template1">
      <a:majorFont>
        <a:latin typeface="Circe"/>
        <a:ea typeface="Circe"/>
        <a:cs typeface="Circe"/>
      </a:majorFont>
      <a:minorFont>
        <a:latin typeface="Circe"/>
        <a:ea typeface="Circe"/>
        <a:cs typeface="Circe"/>
      </a:minorFont>
    </a:fontScheme>
    <a:fmtScheme name="New_Templat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irce Light"/>
            <a:ea typeface="Circe Light"/>
            <a:cs typeface="Circe Light"/>
            <a:sym typeface="Circ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irce Light"/>
            <a:ea typeface="Circe Light"/>
            <a:cs typeface="Circe Light"/>
            <a:sym typeface="Circ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623</TotalTime>
  <Words>866</Words>
  <Application>Microsoft Office PowerPoint</Application>
  <PresentationFormat>Произвольный</PresentationFormat>
  <Paragraphs>123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Circe</vt:lpstr>
      <vt:lpstr>Circe Light</vt:lpstr>
      <vt:lpstr>Times New Roman</vt:lpstr>
      <vt:lpstr>Office Theme</vt:lpstr>
      <vt:lpstr>Презентация PowerPoint</vt:lpstr>
      <vt:lpstr>Proiectul “Înregistrarea și evaluarea funciară 2019-2023”</vt:lpstr>
      <vt:lpstr> PROGRAMUL  de stat pentru delimitarea bunurilor imobile, inclusiv a terenurilor proprietate publică, pentru anii  2019–2023, cu finanţare din bugetul de stat şi din mijloacele financiare alocate pentru proiectul „Înregistrarea şi evaluarea funciară”,  aprobat prin HG nr. 80  din  11.02.2019</vt:lpstr>
      <vt:lpstr> Acțiuni întreprinse pe dimensiunea delimitării în corespundere cu   HG nr. 80/2019 privind aprobarea Programului de stat pentru delimitarea bunurilor imobile, inclusiv a terenurilor proprietate publică, pentru anii 2019–2023 </vt:lpstr>
      <vt:lpstr>  Actualmente, autoritățile respective au executat parțial volumele solicitate, fapt atestat în tabel :</vt:lpstr>
      <vt:lpstr> Acțiuni care vor fi întreprinse pe dimensiunea delimitării proprietății publice  </vt:lpstr>
      <vt:lpstr> Acțiuni  planificate concomitent cu cele în curs de derulare  pe dimensiunea delimitării proprietății pe parcursul anului 2020  </vt:lpstr>
      <vt:lpstr>Mulțumim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Valentina Lupulciuc</dc:creator>
  <cp:lastModifiedBy>User</cp:lastModifiedBy>
  <cp:revision>56</cp:revision>
  <dcterms:modified xsi:type="dcterms:W3CDTF">2020-01-17T15:13:02Z</dcterms:modified>
</cp:coreProperties>
</file>